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80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99" r:id="rId7"/>
    <p:sldId id="261" r:id="rId8"/>
    <p:sldId id="262" r:id="rId9"/>
    <p:sldId id="313" r:id="rId10"/>
    <p:sldId id="286" r:id="rId11"/>
    <p:sldId id="308" r:id="rId12"/>
    <p:sldId id="263" r:id="rId13"/>
    <p:sldId id="312" r:id="rId14"/>
    <p:sldId id="319" r:id="rId15"/>
    <p:sldId id="264" r:id="rId16"/>
    <p:sldId id="323" r:id="rId17"/>
    <p:sldId id="324" r:id="rId18"/>
    <p:sldId id="290" r:id="rId19"/>
    <p:sldId id="309" r:id="rId20"/>
    <p:sldId id="293" r:id="rId21"/>
    <p:sldId id="294" r:id="rId22"/>
    <p:sldId id="298" r:id="rId23"/>
    <p:sldId id="296" r:id="rId24"/>
    <p:sldId id="307" r:id="rId25"/>
    <p:sldId id="310" r:id="rId26"/>
    <p:sldId id="301" r:id="rId27"/>
    <p:sldId id="303" r:id="rId28"/>
    <p:sldId id="304" r:id="rId29"/>
    <p:sldId id="291" r:id="rId30"/>
    <p:sldId id="314" r:id="rId31"/>
    <p:sldId id="320" r:id="rId32"/>
    <p:sldId id="322" r:id="rId33"/>
    <p:sldId id="321" r:id="rId34"/>
    <p:sldId id="292" r:id="rId35"/>
    <p:sldId id="265" r:id="rId36"/>
    <p:sldId id="266" r:id="rId37"/>
    <p:sldId id="268" r:id="rId38"/>
    <p:sldId id="267" r:id="rId39"/>
    <p:sldId id="269" r:id="rId40"/>
    <p:sldId id="315" r:id="rId41"/>
    <p:sldId id="316" r:id="rId42"/>
    <p:sldId id="317" r:id="rId43"/>
    <p:sldId id="318" r:id="rId44"/>
    <p:sldId id="270" r:id="rId45"/>
    <p:sldId id="284" r:id="rId46"/>
    <p:sldId id="285" r:id="rId4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99"/>
    <a:srgbClr val="66CCFF"/>
    <a:srgbClr val="009B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8" autoAdjust="0"/>
    <p:restoredTop sz="93537" autoAdjust="0"/>
  </p:normalViewPr>
  <p:slideViewPr>
    <p:cSldViewPr snapToGrid="0">
      <p:cViewPr varScale="1">
        <p:scale>
          <a:sx n="70" d="100"/>
          <a:sy n="70" d="100"/>
        </p:scale>
        <p:origin x="67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7799C8-49EC-4F00-9A87-B5ACC65281BD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E6981-6004-4725-84CE-5347C9D604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15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E6981-6004-4725-84CE-5347C9D604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64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E6981-6004-4725-84CE-5347C9D604F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39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E6981-6004-4725-84CE-5347C9D604F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0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32F32AA-17ED-4C56-9E43-A82480E535D3}" type="datetimeFigureOut">
              <a:rPr lang="es-CO" smtClean="0"/>
              <a:t>6/11/2017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C45893B-D70C-42EB-8036-11FBA7D313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4207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32AA-17ED-4C56-9E43-A82480E535D3}" type="datetimeFigureOut">
              <a:rPr lang="es-CO" smtClean="0"/>
              <a:t>6/11/2017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5893B-D70C-42EB-8036-11FBA7D313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4786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32AA-17ED-4C56-9E43-A82480E535D3}" type="datetimeFigureOut">
              <a:rPr lang="es-CO" smtClean="0"/>
              <a:t>6/11/2017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5893B-D70C-42EB-8036-11FBA7D313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2598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32AA-17ED-4C56-9E43-A82480E535D3}" type="datetimeFigureOut">
              <a:rPr lang="es-CO" smtClean="0"/>
              <a:t>6/11/2017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5893B-D70C-42EB-8036-11FBA7D31341}" type="slidenum">
              <a:rPr lang="es-CO" smtClean="0"/>
              <a:t>‹Nº›</a:t>
            </a:fld>
            <a:endParaRPr lang="es-CO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1329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32AA-17ED-4C56-9E43-A82480E535D3}" type="datetimeFigureOut">
              <a:rPr lang="es-CO" smtClean="0"/>
              <a:t>6/11/2017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5893B-D70C-42EB-8036-11FBA7D313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00658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32AA-17ED-4C56-9E43-A82480E535D3}" type="datetimeFigureOut">
              <a:rPr lang="es-CO" smtClean="0"/>
              <a:t>6/11/2017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5893B-D70C-42EB-8036-11FBA7D313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8600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32AA-17ED-4C56-9E43-A82480E535D3}" type="datetimeFigureOut">
              <a:rPr lang="es-CO" smtClean="0"/>
              <a:t>6/11/2017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5893B-D70C-42EB-8036-11FBA7D313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3024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32AA-17ED-4C56-9E43-A82480E535D3}" type="datetimeFigureOut">
              <a:rPr lang="es-CO" smtClean="0"/>
              <a:t>6/11/2017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5893B-D70C-42EB-8036-11FBA7D313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2784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32AA-17ED-4C56-9E43-A82480E535D3}" type="datetimeFigureOut">
              <a:rPr lang="es-CO" smtClean="0"/>
              <a:t>6/11/2017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5893B-D70C-42EB-8036-11FBA7D313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0621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32AA-17ED-4C56-9E43-A82480E535D3}" type="datetimeFigureOut">
              <a:rPr lang="es-CO" smtClean="0"/>
              <a:t>6/11/2017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5893B-D70C-42EB-8036-11FBA7D313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46735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32AA-17ED-4C56-9E43-A82480E535D3}" type="datetimeFigureOut">
              <a:rPr lang="es-CO" smtClean="0"/>
              <a:t>6/11/2017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5893B-D70C-42EB-8036-11FBA7D313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3977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32AA-17ED-4C56-9E43-A82480E535D3}" type="datetimeFigureOut">
              <a:rPr lang="es-CO" smtClean="0"/>
              <a:t>6/11/2017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5893B-D70C-42EB-8036-11FBA7D313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8885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32AA-17ED-4C56-9E43-A82480E535D3}" type="datetimeFigureOut">
              <a:rPr lang="es-CO" smtClean="0"/>
              <a:t>6/11/2017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5893B-D70C-42EB-8036-11FBA7D313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7246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32AA-17ED-4C56-9E43-A82480E535D3}" type="datetimeFigureOut">
              <a:rPr lang="es-CO" smtClean="0"/>
              <a:t>6/11/2017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5893B-D70C-42EB-8036-11FBA7D313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80250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32AA-17ED-4C56-9E43-A82480E535D3}" type="datetimeFigureOut">
              <a:rPr lang="es-CO" smtClean="0"/>
              <a:t>6/11/2017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5893B-D70C-42EB-8036-11FBA7D313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7247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32AA-17ED-4C56-9E43-A82480E535D3}" type="datetimeFigureOut">
              <a:rPr lang="es-CO" smtClean="0"/>
              <a:t>6/11/2017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5893B-D70C-42EB-8036-11FBA7D313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0409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32AA-17ED-4C56-9E43-A82480E535D3}" type="datetimeFigureOut">
              <a:rPr lang="es-CO" smtClean="0"/>
              <a:t>6/11/2017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5893B-D70C-42EB-8036-11FBA7D313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390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F32AA-17ED-4C56-9E43-A82480E535D3}" type="datetimeFigureOut">
              <a:rPr lang="es-CO" smtClean="0"/>
              <a:t>6/11/2017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5893B-D70C-42EB-8036-11FBA7D313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10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  <p:sldLayoutId id="2147484092" r:id="rId12"/>
    <p:sldLayoutId id="2147484093" r:id="rId13"/>
    <p:sldLayoutId id="2147484094" r:id="rId14"/>
    <p:sldLayoutId id="2147484095" r:id="rId15"/>
    <p:sldLayoutId id="2147484096" r:id="rId16"/>
    <p:sldLayoutId id="214748409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iki/Servomotor" TargetMode="External"/><Relationship Id="rId13" Type="http://schemas.openxmlformats.org/officeDocument/2006/relationships/hyperlink" Target="https://es.wikipedia.org/wiki/Pantalla_de_cristal_l%C3%ADquido" TargetMode="External"/><Relationship Id="rId3" Type="http://schemas.openxmlformats.org/officeDocument/2006/relationships/hyperlink" Target="http://www.sc.ehu.es/sbweb/webcentro/automatica/WebCQMH1/PAGINA%20PRINCIPAL/Automatizacion/Automatizacion.htm" TargetMode="External"/><Relationship Id="rId7" Type="http://schemas.openxmlformats.org/officeDocument/2006/relationships/hyperlink" Target="https://es.wikipedia.org/wiki/78xx" TargetMode="External"/><Relationship Id="rId12" Type="http://schemas.openxmlformats.org/officeDocument/2006/relationships/hyperlink" Target="https://es.wikipedia.org/wiki/Sensor_infrarrojo" TargetMode="External"/><Relationship Id="rId2" Type="http://schemas.openxmlformats.org/officeDocument/2006/relationships/hyperlink" Target="https://es.wikipedia.org/wiki/Dom%C3%B3tic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wikipedia.org/wiki/Oscilador_de_cristal" TargetMode="External"/><Relationship Id="rId11" Type="http://schemas.openxmlformats.org/officeDocument/2006/relationships/hyperlink" Target="https://es.wikipedia.org/wiki/Reed_switch" TargetMode="External"/><Relationship Id="rId5" Type="http://schemas.openxmlformats.org/officeDocument/2006/relationships/hyperlink" Target="http://www.tuugo.ec/Companies/dommot/12600057232" TargetMode="External"/><Relationship Id="rId15" Type="http://schemas.openxmlformats.org/officeDocument/2006/relationships/hyperlink" Target="https://es.wikipedia.org/wiki/Zenith_Electronics" TargetMode="External"/><Relationship Id="rId10" Type="http://schemas.openxmlformats.org/officeDocument/2006/relationships/hyperlink" Target="https://es.wikipedia.org/wiki/Zumbador" TargetMode="External"/><Relationship Id="rId4" Type="http://schemas.openxmlformats.org/officeDocument/2006/relationships/hyperlink" Target="http://www.revistapym.com.co/noticias/aplicaci-n-m-vil/ozom-lo-ltimo-sistema-automatizaci-n-hogar.html" TargetMode="External"/><Relationship Id="rId9" Type="http://schemas.openxmlformats.org/officeDocument/2006/relationships/hyperlink" Target="https://es.wikipedia.org/wiki/Clema" TargetMode="External"/><Relationship Id="rId14" Type="http://schemas.openxmlformats.org/officeDocument/2006/relationships/hyperlink" Target="https://es.wikipedia.org/wiki/LM35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83171" y="1011128"/>
            <a:ext cx="8825658" cy="5545428"/>
          </a:xfrm>
        </p:spPr>
        <p:txBody>
          <a:bodyPr>
            <a:normAutofit fontScale="90000"/>
          </a:bodyPr>
          <a:lstStyle/>
          <a:p>
            <a:pPr algn="ctr"/>
            <a:r>
              <a:rPr lang="es-CO" sz="5600" b="1" dirty="0">
                <a:latin typeface="Lucida Fax" panose="02060602050505020204" pitchFamily="18" charset="0"/>
              </a:rPr>
              <a:t>PROYECTO MAFE</a:t>
            </a:r>
            <a:r>
              <a:rPr lang="es-CO" sz="3600" b="1" dirty="0">
                <a:latin typeface="Lucida Fax" panose="02060602050505020204" pitchFamily="18" charset="0"/>
              </a:rPr>
              <a:t/>
            </a:r>
            <a:br>
              <a:rPr lang="es-CO" sz="3600" b="1" dirty="0">
                <a:latin typeface="Lucida Fax" panose="02060602050505020204" pitchFamily="18" charset="0"/>
              </a:rPr>
            </a:br>
            <a:r>
              <a:rPr lang="es-CO" sz="3600" b="1" dirty="0">
                <a:latin typeface="Lucida Fax" panose="02060602050505020204" pitchFamily="18" charset="0"/>
              </a:rPr>
              <a:t> </a:t>
            </a:r>
            <a:r>
              <a:rPr lang="es-CO" b="1" dirty="0" smtClean="0">
                <a:latin typeface="Lucida Fax" panose="02060602050505020204" pitchFamily="18" charset="0"/>
              </a:rPr>
              <a:t/>
            </a:r>
            <a:br>
              <a:rPr lang="es-CO" b="1" dirty="0" smtClean="0">
                <a:latin typeface="Lucida Fax" panose="02060602050505020204" pitchFamily="18" charset="0"/>
              </a:rPr>
            </a:br>
            <a:r>
              <a:rPr lang="es-CO" sz="3300" b="1" dirty="0">
                <a:latin typeface="Lucida Fax" panose="02060602050505020204" pitchFamily="18" charset="0"/>
              </a:rPr>
              <a:t>Presentado por:</a:t>
            </a:r>
            <a:br>
              <a:rPr lang="es-CO" sz="3300" b="1" dirty="0">
                <a:latin typeface="Lucida Fax" panose="02060602050505020204" pitchFamily="18" charset="0"/>
              </a:rPr>
            </a:br>
            <a:r>
              <a:rPr lang="es-CO" sz="3300" b="1" dirty="0">
                <a:latin typeface="Lucida Fax" panose="02060602050505020204" pitchFamily="18" charset="0"/>
              </a:rPr>
              <a:t>Jhoan Esteban León Echeverry</a:t>
            </a:r>
            <a:br>
              <a:rPr lang="es-CO" sz="3300" b="1" dirty="0">
                <a:latin typeface="Lucida Fax" panose="02060602050505020204" pitchFamily="18" charset="0"/>
              </a:rPr>
            </a:br>
            <a:r>
              <a:rPr lang="es-CO" sz="3300" b="1" dirty="0">
                <a:latin typeface="Lucida Fax" panose="02060602050505020204" pitchFamily="18" charset="0"/>
              </a:rPr>
              <a:t/>
            </a:r>
            <a:br>
              <a:rPr lang="es-CO" sz="3300" b="1" dirty="0">
                <a:latin typeface="Lucida Fax" panose="02060602050505020204" pitchFamily="18" charset="0"/>
              </a:rPr>
            </a:br>
            <a:r>
              <a:rPr lang="es-CO" sz="3300" b="1" dirty="0">
                <a:latin typeface="Lucida Fax" panose="02060602050505020204" pitchFamily="18" charset="0"/>
              </a:rPr>
              <a:t>Modalidad Electrónica</a:t>
            </a:r>
            <a:br>
              <a:rPr lang="es-CO" sz="3300" b="1" dirty="0">
                <a:latin typeface="Lucida Fax" panose="02060602050505020204" pitchFamily="18" charset="0"/>
              </a:rPr>
            </a:br>
            <a:r>
              <a:rPr lang="es-CO" sz="3300" b="1" dirty="0">
                <a:latin typeface="Lucida Fax" panose="02060602050505020204" pitchFamily="18" charset="0"/>
              </a:rPr>
              <a:t/>
            </a:r>
            <a:br>
              <a:rPr lang="es-CO" sz="3300" b="1" dirty="0">
                <a:latin typeface="Lucida Fax" panose="02060602050505020204" pitchFamily="18" charset="0"/>
              </a:rPr>
            </a:br>
            <a:r>
              <a:rPr lang="es-CO" sz="3300" b="1" dirty="0">
                <a:latin typeface="Lucida Fax" panose="02060602050505020204" pitchFamily="18" charset="0"/>
              </a:rPr>
              <a:t>Grado: 11-C</a:t>
            </a:r>
            <a:br>
              <a:rPr lang="es-CO" sz="3300" b="1" dirty="0">
                <a:latin typeface="Lucida Fax" panose="02060602050505020204" pitchFamily="18" charset="0"/>
              </a:rPr>
            </a:br>
            <a:r>
              <a:rPr lang="es-CO" sz="3300" b="1" dirty="0">
                <a:latin typeface="Lucida Fax" panose="02060602050505020204" pitchFamily="18" charset="0"/>
              </a:rPr>
              <a:t/>
            </a:r>
            <a:br>
              <a:rPr lang="es-CO" sz="3300" b="1" dirty="0">
                <a:latin typeface="Lucida Fax" panose="02060602050505020204" pitchFamily="18" charset="0"/>
              </a:rPr>
            </a:br>
            <a:r>
              <a:rPr lang="es-CO" sz="3300" b="1" dirty="0">
                <a:latin typeface="Lucida Fax" panose="02060602050505020204" pitchFamily="18" charset="0"/>
              </a:rPr>
              <a:t>Institución Educativa Los </a:t>
            </a:r>
            <a:r>
              <a:rPr lang="es-CO" sz="3300" b="1" dirty="0" smtClean="0">
                <a:latin typeface="Lucida Fax" panose="02060602050505020204" pitchFamily="18" charset="0"/>
              </a:rPr>
              <a:t>Fundadores</a:t>
            </a:r>
            <a:br>
              <a:rPr lang="es-CO" sz="3300" b="1" dirty="0" smtClean="0">
                <a:latin typeface="Lucida Fax" panose="02060602050505020204" pitchFamily="18" charset="0"/>
              </a:rPr>
            </a:br>
            <a:r>
              <a:rPr lang="es-CO" sz="3300" b="1" dirty="0">
                <a:latin typeface="Lucida Fax" panose="02060602050505020204" pitchFamily="18" charset="0"/>
              </a:rPr>
              <a:t/>
            </a:r>
            <a:br>
              <a:rPr lang="es-CO" sz="3300" b="1" dirty="0">
                <a:latin typeface="Lucida Fax" panose="02060602050505020204" pitchFamily="18" charset="0"/>
              </a:rPr>
            </a:br>
            <a:r>
              <a:rPr lang="es-CO" sz="3300" b="1" dirty="0">
                <a:latin typeface="Lucida Fax" panose="02060602050505020204" pitchFamily="18" charset="0"/>
              </a:rPr>
              <a:t>Montenegro, Quindío</a:t>
            </a:r>
            <a:r>
              <a:rPr lang="es-CO" sz="3300" b="1" dirty="0" smtClean="0">
                <a:latin typeface="Lucida Fax" panose="02060602050505020204" pitchFamily="18" charset="0"/>
              </a:rPr>
              <a:t/>
            </a:r>
            <a:br>
              <a:rPr lang="es-CO" sz="3300" b="1" dirty="0" smtClean="0">
                <a:latin typeface="Lucida Fax" panose="02060602050505020204" pitchFamily="18" charset="0"/>
              </a:rPr>
            </a:br>
            <a:r>
              <a:rPr lang="es-CO" sz="3300" b="1" dirty="0">
                <a:latin typeface="Lucida Fax" panose="02060602050505020204" pitchFamily="18" charset="0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8400727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ESTADO DEL ARTE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8883" y="2228005"/>
            <a:ext cx="5413398" cy="3198435"/>
          </a:xfrm>
        </p:spPr>
        <p:txBody>
          <a:bodyPr>
            <a:normAutofit/>
          </a:bodyPr>
          <a:lstStyle/>
          <a:p>
            <a:pPr algn="just"/>
            <a:r>
              <a:rPr lang="es-CO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DOMMOT: </a:t>
            </a:r>
            <a:r>
              <a:rPr lang="es-CO" sz="2000" dirty="0">
                <a:latin typeface="Lucida Fax" panose="02060602050505020204" pitchFamily="18" charset="0"/>
              </a:rPr>
              <a:t>Es una empresa que comercializa e integra los mejores productos de domótica, inmótica (automatización integral de inmuebles con alta tecnología) y toda clase de equipamiento de control y automatización para empresas y hogares.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721" y="1979550"/>
            <a:ext cx="5017403" cy="370172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712255" y="5762527"/>
            <a:ext cx="443033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http://www.tuugo.ec/CompanyPictures/dommot/12600057232</a:t>
            </a:r>
          </a:p>
        </p:txBody>
      </p:sp>
    </p:spTree>
    <p:extLst>
      <p:ext uri="{BB962C8B-B14F-4D97-AF65-F5344CB8AC3E}">
        <p14:creationId xmlns:p14="http://schemas.microsoft.com/office/powerpoint/2010/main" val="166977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MARCO TEÓRICO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" t="1100" r="914" b="1561"/>
          <a:stretch/>
        </p:blipFill>
        <p:spPr>
          <a:xfrm>
            <a:off x="1829487" y="1097622"/>
            <a:ext cx="8529850" cy="56548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129" y="1097622"/>
            <a:ext cx="9103743" cy="56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MARCO TEÓRICO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88523" y="1583501"/>
            <a:ext cx="8611778" cy="5057141"/>
          </a:xfrm>
        </p:spPr>
        <p:txBody>
          <a:bodyPr numCol="3" spcCol="360000">
            <a:normAutofit/>
          </a:bodyPr>
          <a:lstStyle/>
          <a:p>
            <a:pPr>
              <a:lnSpc>
                <a:spcPct val="110000"/>
              </a:lnSpc>
            </a:pPr>
            <a:r>
              <a:rPr lang="es-CO" sz="2000" u="sng" dirty="0">
                <a:latin typeface="Lucida Fax" panose="02060602050505020204" pitchFamily="18" charset="0"/>
              </a:rPr>
              <a:t>Materiales: 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2000" dirty="0" smtClean="0">
                <a:latin typeface="Lucida Fax" panose="02060602050505020204" pitchFamily="18" charset="0"/>
              </a:rPr>
              <a:t>Resistencias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2000" dirty="0" smtClean="0">
                <a:latin typeface="Lucida Fax" panose="02060602050505020204" pitchFamily="18" charset="0"/>
              </a:rPr>
              <a:t>LEDs 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2000" dirty="0" smtClean="0">
                <a:latin typeface="Lucida Fax" panose="02060602050505020204" pitchFamily="18" charset="0"/>
              </a:rPr>
              <a:t>Condensadores </a:t>
            </a:r>
            <a:r>
              <a:rPr lang="es-CO" sz="2000" dirty="0">
                <a:latin typeface="Lucida Fax" panose="02060602050505020204" pitchFamily="18" charset="0"/>
              </a:rPr>
              <a:t>Electrolíticos </a:t>
            </a:r>
            <a:endParaRPr lang="es-CO" sz="2000" dirty="0" smtClean="0">
              <a:latin typeface="Lucida Fax" panose="02060602050505020204" pitchFamily="18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2000" dirty="0" smtClean="0">
                <a:latin typeface="Lucida Fax" panose="02060602050505020204" pitchFamily="18" charset="0"/>
              </a:rPr>
              <a:t>Condensadores Cerámicos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2000" dirty="0" smtClean="0">
                <a:latin typeface="Lucida Fax" panose="02060602050505020204" pitchFamily="18" charset="0"/>
              </a:rPr>
              <a:t>Osciladores de cristal 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2000" dirty="0" smtClean="0">
                <a:latin typeface="Lucida Fax" panose="02060602050505020204" pitchFamily="18" charset="0"/>
              </a:rPr>
              <a:t>PICs 16F877A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2000" dirty="0" smtClean="0">
                <a:latin typeface="Lucida Fax" panose="02060602050505020204" pitchFamily="18" charset="0"/>
              </a:rPr>
              <a:t>Módulo Bluetooth HC-05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2000" dirty="0" smtClean="0">
                <a:latin typeface="Lucida Fax" panose="02060602050505020204" pitchFamily="18" charset="0"/>
              </a:rPr>
              <a:t>Reguladores 7805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2000" dirty="0" smtClean="0">
                <a:latin typeface="Lucida Fax" panose="02060602050505020204" pitchFamily="18" charset="0"/>
              </a:rPr>
              <a:t>L293D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2000" dirty="0" smtClean="0">
                <a:latin typeface="Lucida Fax" panose="02060602050505020204" pitchFamily="18" charset="0"/>
              </a:rPr>
              <a:t>Transistores 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2000" dirty="0" smtClean="0">
                <a:latin typeface="Lucida Fax" panose="02060602050505020204" pitchFamily="18" charset="0"/>
              </a:rPr>
              <a:t>Relés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2000" dirty="0" smtClean="0">
                <a:latin typeface="Lucida Fax" panose="02060602050505020204" pitchFamily="18" charset="0"/>
              </a:rPr>
              <a:t>C.I 7408 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2000" dirty="0" smtClean="0">
                <a:latin typeface="Lucida Fax" panose="02060602050505020204" pitchFamily="18" charset="0"/>
              </a:rPr>
              <a:t>LCD 2X16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2000" dirty="0" smtClean="0">
                <a:latin typeface="Lucida Fax" panose="02060602050505020204" pitchFamily="18" charset="0"/>
              </a:rPr>
              <a:t>LM35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2000" dirty="0" smtClean="0">
                <a:latin typeface="Lucida Fax" panose="02060602050505020204" pitchFamily="18" charset="0"/>
              </a:rPr>
              <a:t>TRIMMER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2000" dirty="0" smtClean="0">
                <a:latin typeface="Lucida Fax" panose="02060602050505020204" pitchFamily="18" charset="0"/>
              </a:rPr>
              <a:t>Interruptores magnéticos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2000" dirty="0" smtClean="0">
                <a:latin typeface="Lucida Fax" panose="02060602050505020204" pitchFamily="18" charset="0"/>
              </a:rPr>
              <a:t>Servomotor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2000" dirty="0" smtClean="0">
                <a:latin typeface="Lucida Fax" panose="02060602050505020204" pitchFamily="18" charset="0"/>
              </a:rPr>
              <a:t>Motores 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2000" dirty="0" smtClean="0">
                <a:latin typeface="Lucida Fax" panose="02060602050505020204" pitchFamily="18" charset="0"/>
              </a:rPr>
              <a:t>Interruptores y pulsador  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2000" dirty="0" smtClean="0">
                <a:latin typeface="Lucida Fax" panose="02060602050505020204" pitchFamily="18" charset="0"/>
              </a:rPr>
              <a:t>Buzzer  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2000" dirty="0" smtClean="0">
                <a:latin typeface="Lucida Fax" panose="02060602050505020204" pitchFamily="18" charset="0"/>
              </a:rPr>
              <a:t>Borneras </a:t>
            </a:r>
          </a:p>
          <a:p>
            <a:pPr marL="0" indent="0">
              <a:buNone/>
            </a:pPr>
            <a:endParaRPr lang="es-CO" dirty="0" smtClean="0"/>
          </a:p>
        </p:txBody>
      </p:sp>
    </p:spTree>
    <p:extLst>
      <p:ext uri="{BB962C8B-B14F-4D97-AF65-F5344CB8AC3E}">
        <p14:creationId xmlns:p14="http://schemas.microsoft.com/office/powerpoint/2010/main" val="185271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93639" y="2728735"/>
            <a:ext cx="9404723" cy="1400530"/>
          </a:xfrm>
        </p:spPr>
        <p:txBody>
          <a:bodyPr>
            <a:normAutofit/>
          </a:bodyPr>
          <a:lstStyle/>
          <a:p>
            <a:pPr algn="ctr"/>
            <a:r>
              <a:rPr lang="es-CO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PROCESO</a:t>
            </a:r>
            <a:endParaRPr lang="es-CO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17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MENTEFACTO DEL PROYECTO</a:t>
            </a:r>
            <a:r>
              <a:rPr lang="es-CO" dirty="0" smtClean="0"/>
              <a:t> 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80" y="1282809"/>
            <a:ext cx="9270241" cy="537007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1" y="1147344"/>
            <a:ext cx="11454057" cy="550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3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93638" y="-150125"/>
            <a:ext cx="9404723" cy="1400530"/>
          </a:xfrm>
        </p:spPr>
        <p:txBody>
          <a:bodyPr/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FLUJOGRAMA</a:t>
            </a:r>
            <a:r>
              <a:rPr lang="es-CO" dirty="0" smtClean="0"/>
              <a:t> </a:t>
            </a:r>
            <a:endParaRPr lang="es-CO" dirty="0"/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639" y="950154"/>
            <a:ext cx="9404723" cy="5799186"/>
          </a:xfrm>
        </p:spPr>
      </p:pic>
    </p:spTree>
    <p:extLst>
      <p:ext uri="{BB962C8B-B14F-4D97-AF65-F5344CB8AC3E}">
        <p14:creationId xmlns:p14="http://schemas.microsoft.com/office/powerpoint/2010/main" val="241791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93638" y="-150125"/>
            <a:ext cx="9404723" cy="1400530"/>
          </a:xfrm>
        </p:spPr>
        <p:txBody>
          <a:bodyPr/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FLUJOGRAMA</a:t>
            </a:r>
            <a:r>
              <a:rPr lang="es-CO" dirty="0" smtClean="0"/>
              <a:t> </a:t>
            </a:r>
            <a:endParaRPr lang="es-CO" dirty="0"/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645" y="950154"/>
            <a:ext cx="8260710" cy="5799186"/>
          </a:xfr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639" y="950154"/>
            <a:ext cx="9404723" cy="579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2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93638" y="-150125"/>
            <a:ext cx="9404723" cy="1400530"/>
          </a:xfrm>
        </p:spPr>
        <p:txBody>
          <a:bodyPr/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FLUJOGRAMA</a:t>
            </a:r>
            <a:r>
              <a:rPr lang="es-CO" dirty="0" smtClean="0"/>
              <a:t> </a:t>
            </a:r>
            <a:endParaRPr lang="es-CO" dirty="0"/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645" y="950154"/>
            <a:ext cx="8260710" cy="5799186"/>
          </a:xfr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645" y="950153"/>
            <a:ext cx="8260710" cy="579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2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93639" y="2728735"/>
            <a:ext cx="9404723" cy="1400530"/>
          </a:xfrm>
        </p:spPr>
        <p:txBody>
          <a:bodyPr>
            <a:normAutofit/>
          </a:bodyPr>
          <a:lstStyle/>
          <a:p>
            <a:pPr algn="ctr"/>
            <a:r>
              <a:rPr lang="es-CO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CIRCUITOS</a:t>
            </a:r>
            <a:r>
              <a:rPr lang="es-CO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 </a:t>
            </a:r>
            <a:endParaRPr lang="es-CO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50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MÓDULO DE CONTROL 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9" b="12329"/>
          <a:stretch/>
        </p:blipFill>
        <p:spPr>
          <a:xfrm>
            <a:off x="5087850" y="1642955"/>
            <a:ext cx="5681272" cy="237710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21" y="2023389"/>
            <a:ext cx="4283320" cy="399334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561" y="4184448"/>
            <a:ext cx="6237850" cy="253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RESUMEN 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47354" y="1369388"/>
            <a:ext cx="10494113" cy="419548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2000" dirty="0">
                <a:latin typeface="Lucida Fax" panose="02060602050505020204" pitchFamily="18" charset="0"/>
              </a:rPr>
              <a:t>MAFE es un modelo de </a:t>
            </a:r>
            <a:r>
              <a:rPr lang="es-CO" sz="2000" dirty="0" smtClean="0">
                <a:latin typeface="Lucida Fax" panose="02060602050505020204" pitchFamily="18" charset="0"/>
              </a:rPr>
              <a:t>automatización </a:t>
            </a:r>
            <a:r>
              <a:rPr lang="es-CO" sz="2000" dirty="0">
                <a:latin typeface="Lucida Fax" panose="02060602050505020204" pitchFamily="18" charset="0"/>
              </a:rPr>
              <a:t>para casas </a:t>
            </a:r>
            <a:r>
              <a:rPr lang="es-CO" sz="2000" dirty="0" smtClean="0">
                <a:latin typeface="Lucida Fax" panose="02060602050505020204" pitchFamily="18" charset="0"/>
              </a:rPr>
              <a:t>convencionales, que </a:t>
            </a:r>
            <a:r>
              <a:rPr lang="es-CO" sz="2000" dirty="0">
                <a:latin typeface="Lucida Fax" panose="02060602050505020204" pitchFamily="18" charset="0"/>
              </a:rPr>
              <a:t>no sólo se limita al control de cosas </a:t>
            </a:r>
            <a:r>
              <a:rPr lang="es-CO" sz="2000" dirty="0" smtClean="0">
                <a:latin typeface="Lucida Fax" panose="02060602050505020204" pitchFamily="18" charset="0"/>
              </a:rPr>
              <a:t>pequeñas, </a:t>
            </a:r>
            <a:r>
              <a:rPr lang="es-CO" sz="2000" dirty="0">
                <a:latin typeface="Lucida Fax" panose="02060602050505020204" pitchFamily="18" charset="0"/>
              </a:rPr>
              <a:t>sino que también tiene la capacidad de </a:t>
            </a:r>
            <a:r>
              <a:rPr lang="es-CO" sz="2000" dirty="0" smtClean="0">
                <a:latin typeface="Lucida Fax" panose="02060602050505020204" pitchFamily="18" charset="0"/>
              </a:rPr>
              <a:t>controlar </a:t>
            </a:r>
            <a:r>
              <a:rPr lang="es-CO" sz="2000" dirty="0">
                <a:latin typeface="Lucida Fax" panose="02060602050505020204" pitchFamily="18" charset="0"/>
              </a:rPr>
              <a:t>cargas de hasta 120 voltios de corriente </a:t>
            </a:r>
            <a:r>
              <a:rPr lang="es-CO" sz="2000" dirty="0" smtClean="0">
                <a:latin typeface="Lucida Fax" panose="02060602050505020204" pitchFamily="18" charset="0"/>
              </a:rPr>
              <a:t>alterna (VAC).  </a:t>
            </a:r>
            <a:endParaRPr lang="es-CO" sz="2000" dirty="0">
              <a:latin typeface="Lucida Fax" panose="02060602050505020204" pitchFamily="18" charset="0"/>
            </a:endParaRPr>
          </a:p>
        </p:txBody>
      </p:sp>
      <p:pic>
        <p:nvPicPr>
          <p:cNvPr id="2052" name="Picture 4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761" y="2647666"/>
            <a:ext cx="5619298" cy="363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696550" y="6463582"/>
            <a:ext cx="67957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/>
              <a:t>https://i1.wp.com/webadictos.com/media/2016/10/domotica-casa.jpg?resize=800%2C518&amp;ssl=1</a:t>
            </a:r>
          </a:p>
        </p:txBody>
      </p:sp>
    </p:spTree>
    <p:extLst>
      <p:ext uri="{BB962C8B-B14F-4D97-AF65-F5344CB8AC3E}">
        <p14:creationId xmlns:p14="http://schemas.microsoft.com/office/powerpoint/2010/main" val="289765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/>
            </a:r>
            <a:b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</a:br>
            <a:r>
              <a:rPr lang="es-CO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MÓDULO DE POTENCIA</a:t>
            </a:r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/>
            </a:r>
            <a:b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</a:br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 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" t="24130" r="5496" b="19257"/>
          <a:stretch/>
        </p:blipFill>
        <p:spPr>
          <a:xfrm>
            <a:off x="5461151" y="1596545"/>
            <a:ext cx="5140951" cy="244045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1" y="1596545"/>
            <a:ext cx="4325512" cy="448651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44" y="4154972"/>
            <a:ext cx="6031567" cy="259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0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MÓDULO DE MOTORES 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4" t="32159" r="18493" b="21317"/>
          <a:stretch/>
        </p:blipFill>
        <p:spPr>
          <a:xfrm>
            <a:off x="5825016" y="1505872"/>
            <a:ext cx="4728135" cy="252748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1" y="2385444"/>
            <a:ext cx="4820315" cy="329581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11" y="4124693"/>
            <a:ext cx="4884143" cy="25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6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MÓDULO DE COMUNICACIÓN 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40" y="3851380"/>
            <a:ext cx="4245275" cy="249899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22" y="1392800"/>
            <a:ext cx="3327503" cy="27702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75" t="11294" r="17364" b="7910"/>
          <a:stretch/>
        </p:blipFill>
        <p:spPr>
          <a:xfrm rot="5400000">
            <a:off x="8479739" y="3251185"/>
            <a:ext cx="2915769" cy="369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8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MÓDULO DE SENSORES 1 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1" t="23486" r="29817" b="16697"/>
          <a:stretch/>
        </p:blipFill>
        <p:spPr>
          <a:xfrm>
            <a:off x="8598230" y="1658411"/>
            <a:ext cx="3129569" cy="312956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1" t="4478" r="12183"/>
          <a:stretch/>
        </p:blipFill>
        <p:spPr>
          <a:xfrm>
            <a:off x="4997277" y="3353302"/>
            <a:ext cx="3459083" cy="324547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0" t="15877" r="6513" b="16721"/>
          <a:stretch/>
        </p:blipFill>
        <p:spPr>
          <a:xfrm>
            <a:off x="305468" y="2150773"/>
            <a:ext cx="4402592" cy="260153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9" y="1658412"/>
            <a:ext cx="4576518" cy="31295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42" y="3223196"/>
            <a:ext cx="3600953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5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93639" y="2728735"/>
            <a:ext cx="9404723" cy="1400530"/>
          </a:xfrm>
        </p:spPr>
        <p:txBody>
          <a:bodyPr>
            <a:normAutofit/>
          </a:bodyPr>
          <a:lstStyle/>
          <a:p>
            <a:pPr algn="ctr"/>
            <a:r>
              <a:rPr lang="es-CO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CONTROL </a:t>
            </a:r>
            <a:endParaRPr lang="es-CO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41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SMARTPHONE 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64" y="1430168"/>
            <a:ext cx="2815173" cy="500475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910" y="1430168"/>
            <a:ext cx="2815173" cy="500475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838" y="1430168"/>
            <a:ext cx="2815173" cy="50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5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MODO CONTROL  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92743" y="1443713"/>
            <a:ext cx="7311461" cy="8190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639" y="1443715"/>
            <a:ext cx="2928723" cy="520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0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CO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/>
            </a:r>
            <a:br>
              <a:rPr lang="es-CO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</a:br>
            <a:r>
              <a:rPr lang="es-CO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MODO VOZ</a:t>
            </a:r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/>
            </a:r>
            <a:b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</a:br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  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92743" y="1443713"/>
            <a:ext cx="7311461" cy="8190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 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931" y="1323834"/>
            <a:ext cx="2990139" cy="531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5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/>
            </a:r>
            <a:b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</a:br>
            <a:r>
              <a:rPr lang="es-CO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MODO SEGURO </a:t>
            </a:r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/>
            </a:r>
            <a:b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</a:br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  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92743" y="1443713"/>
            <a:ext cx="7311461" cy="8190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 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639" y="1443713"/>
            <a:ext cx="2928723" cy="520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2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PROGRAMACIÓN DEL PIC 1</a:t>
            </a:r>
            <a:b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</a:br>
            <a:r>
              <a:rPr lang="es-CO" dirty="0" smtClean="0"/>
              <a:t> 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605" y="859807"/>
            <a:ext cx="5602789" cy="590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5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ABSTRACT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8005" y="1853248"/>
            <a:ext cx="5310382" cy="488240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>
                <a:latin typeface="Lucida Fax" panose="02060602050505020204" pitchFamily="18" charset="0"/>
              </a:rPr>
              <a:t>MAFE is an automation model for conventional houses, which is composed of several electronic modules, each with a specific function, thus forming the whole </a:t>
            </a:r>
            <a:r>
              <a:rPr lang="en-US" sz="2000" dirty="0" smtClean="0">
                <a:latin typeface="Lucida Fax" panose="02060602050505020204" pitchFamily="18" charset="0"/>
              </a:rPr>
              <a:t>system. </a:t>
            </a:r>
          </a:p>
          <a:p>
            <a:pPr marL="0" indent="0" algn="just">
              <a:buNone/>
            </a:pPr>
            <a:r>
              <a:rPr lang="en-US" sz="2000" dirty="0" smtClean="0">
                <a:latin typeface="Lucida Fax" panose="02060602050505020204" pitchFamily="18" charset="0"/>
              </a:rPr>
              <a:t>This </a:t>
            </a:r>
            <a:r>
              <a:rPr lang="en-US" sz="2000" dirty="0">
                <a:latin typeface="Lucida Fax" panose="02060602050505020204" pitchFamily="18" charset="0"/>
              </a:rPr>
              <a:t>project is not only limited to the control of small things, such as LEDs or micro-servo motors, but also has the ability to control sirens, reducing motors and in general loads up to 120 volts of alternating </a:t>
            </a:r>
            <a:r>
              <a:rPr lang="en-US" sz="2000" dirty="0" smtClean="0">
                <a:latin typeface="Lucida Fax" panose="02060602050505020204" pitchFamily="18" charset="0"/>
              </a:rPr>
              <a:t>current.</a:t>
            </a:r>
          </a:p>
          <a:p>
            <a:pPr marL="0" indent="0" algn="just">
              <a:buNone/>
            </a:pPr>
            <a:endParaRPr lang="es-CO" dirty="0">
              <a:latin typeface="Bookman Old Style" panose="02050604050505020204" pitchFamily="18" charset="0"/>
            </a:endParaRPr>
          </a:p>
        </p:txBody>
      </p:sp>
      <p:pic>
        <p:nvPicPr>
          <p:cNvPr id="6146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192" y="1853247"/>
            <a:ext cx="5509728" cy="410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5808387" y="5957668"/>
            <a:ext cx="5973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s-CO" sz="1000" dirty="0" smtClean="0"/>
          </a:p>
          <a:p>
            <a:pPr algn="ctr"/>
            <a:r>
              <a:rPr lang="es-CO" sz="1000" dirty="0" smtClean="0"/>
              <a:t>http</a:t>
            </a:r>
            <a:r>
              <a:rPr lang="es-CO" sz="1000" dirty="0"/>
              <a:t>://</a:t>
            </a:r>
            <a:r>
              <a:rPr lang="es-CO" sz="1000" dirty="0" smtClean="0"/>
              <a:t>blog.came.com/wp-content/uploads/2016/02/Architettura-domotica-Blog-650x380px.jpg</a:t>
            </a:r>
          </a:p>
          <a:p>
            <a:pPr algn="ctr"/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364099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PROGRAMACIÓN DEL PIC 2</a:t>
            </a:r>
            <a:b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</a:br>
            <a:r>
              <a:rPr lang="es-CO" dirty="0" smtClean="0"/>
              <a:t> 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25" y="955344"/>
            <a:ext cx="11103349" cy="57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9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CO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/>
            </a:r>
            <a:br>
              <a:rPr lang="es-CO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</a:br>
            <a:r>
              <a:rPr lang="es-CO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PROGRAMACIÓN de la app </a:t>
            </a:r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/>
            </a:r>
            <a:b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</a:br>
            <a:r>
              <a:rPr lang="es-CO" dirty="0" smtClean="0"/>
              <a:t> 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501" y="1310185"/>
            <a:ext cx="9642998" cy="544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5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CO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/>
            </a:r>
            <a:br>
              <a:rPr lang="es-CO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</a:br>
            <a:r>
              <a:rPr lang="es-CO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PROGRAMACIÓN de la app</a:t>
            </a:r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/>
            </a:r>
            <a:b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</a:br>
            <a:r>
              <a:rPr lang="es-CO" dirty="0" smtClean="0"/>
              <a:t> 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1" y="1374150"/>
            <a:ext cx="11048999" cy="529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8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CO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/>
            </a:r>
            <a:br>
              <a:rPr lang="es-CO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</a:br>
            <a:r>
              <a:rPr lang="es-CO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PROGRAMACIÓN de la app</a:t>
            </a:r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/>
            </a:r>
            <a:b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</a:br>
            <a:r>
              <a:rPr lang="es-CO" dirty="0" smtClean="0"/>
              <a:t> 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27" y="1296538"/>
            <a:ext cx="11300346" cy="539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7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DIAGRAMA DE ACTIVIDADES</a:t>
            </a:r>
            <a:r>
              <a:rPr lang="es-CO" dirty="0" smtClean="0"/>
              <a:t> </a:t>
            </a:r>
            <a:endParaRPr lang="es-CO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4758726"/>
              </p:ext>
            </p:extLst>
          </p:nvPr>
        </p:nvGraphicFramePr>
        <p:xfrm>
          <a:off x="524658" y="1337478"/>
          <a:ext cx="11152232" cy="53019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7032"/>
                <a:gridCol w="597257"/>
                <a:gridCol w="692510"/>
                <a:gridCol w="729409"/>
                <a:gridCol w="826377"/>
                <a:gridCol w="751720"/>
                <a:gridCol w="695084"/>
                <a:gridCol w="723402"/>
                <a:gridCol w="706239"/>
                <a:gridCol w="681353"/>
                <a:gridCol w="780896"/>
                <a:gridCol w="860703"/>
                <a:gridCol w="809215"/>
                <a:gridCol w="901035"/>
              </a:tblGrid>
              <a:tr h="2141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Mes</a:t>
                      </a:r>
                      <a:endParaRPr lang="es-CO" sz="12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Nov 2016</a:t>
                      </a:r>
                      <a:endParaRPr lang="es-CO" sz="12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Dic 2016</a:t>
                      </a:r>
                      <a:endParaRPr lang="es-CO" sz="12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Enero</a:t>
                      </a:r>
                      <a:endParaRPr lang="es-CO" sz="12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Febrero</a:t>
                      </a:r>
                      <a:endParaRPr lang="es-CO" sz="12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Marzo</a:t>
                      </a:r>
                      <a:endParaRPr lang="es-CO" sz="12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Abril</a:t>
                      </a:r>
                      <a:endParaRPr lang="es-CO" sz="12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Mayo</a:t>
                      </a:r>
                      <a:endParaRPr lang="es-CO" sz="12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Junio</a:t>
                      </a:r>
                      <a:endParaRPr lang="es-CO" sz="12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Julio</a:t>
                      </a:r>
                      <a:endParaRPr lang="es-CO" sz="12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Agosto</a:t>
                      </a:r>
                      <a:endParaRPr lang="es-CO" sz="12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Septiem</a:t>
                      </a:r>
                      <a:endParaRPr lang="es-CO" sz="12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Octubr.</a:t>
                      </a:r>
                      <a:endParaRPr lang="es-CO" sz="12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Noviem.</a:t>
                      </a:r>
                      <a:endParaRPr lang="es-CO" sz="12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5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Actividad</a:t>
                      </a:r>
                      <a:endParaRPr lang="es-CO" sz="12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98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Investigación</a:t>
                      </a:r>
                      <a:endParaRPr lang="es-CO" sz="12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X</a:t>
                      </a:r>
                      <a:endParaRPr lang="es-CO" sz="14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X</a:t>
                      </a:r>
                      <a:endParaRPr lang="es-CO" sz="14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X</a:t>
                      </a:r>
                      <a:endParaRPr lang="es-CO" sz="14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X</a:t>
                      </a:r>
                      <a:endParaRPr lang="es-CO" sz="14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X</a:t>
                      </a:r>
                      <a:endParaRPr lang="es-CO" sz="14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2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56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Diseño de los circuitos en ISIS</a:t>
                      </a:r>
                      <a:endParaRPr lang="es-CO" sz="12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X</a:t>
                      </a:r>
                      <a:endParaRPr lang="es-CO" sz="14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X</a:t>
                      </a:r>
                      <a:endParaRPr lang="es-CO" sz="14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X</a:t>
                      </a:r>
                      <a:endParaRPr lang="es-CO" sz="14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200" b="1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56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Diseño de los circuitos en ARES</a:t>
                      </a:r>
                      <a:endParaRPr lang="es-CO" sz="12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X</a:t>
                      </a:r>
                      <a:endParaRPr lang="es-CO" sz="14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X</a:t>
                      </a:r>
                      <a:endParaRPr lang="es-CO" sz="14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X</a:t>
                      </a:r>
                      <a:endParaRPr lang="es-CO" sz="14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2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56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Preparación de baquelitas </a:t>
                      </a:r>
                      <a:endParaRPr lang="es-CO" sz="12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400" b="1" dirty="0" smtClean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 smtClean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X</a:t>
                      </a:r>
                      <a:endParaRPr lang="es-CO" sz="14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400" b="1" dirty="0" smtClean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 smtClean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X</a:t>
                      </a:r>
                      <a:endParaRPr lang="es-CO" sz="14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400" b="1" dirty="0" smtClean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 smtClean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X</a:t>
                      </a:r>
                      <a:endParaRPr lang="es-CO" sz="14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400" b="1" dirty="0" smtClean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 smtClean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X</a:t>
                      </a:r>
                      <a:endParaRPr lang="es-CO" sz="14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2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98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Montaje de placas</a:t>
                      </a:r>
                      <a:endParaRPr lang="es-CO" sz="12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X</a:t>
                      </a:r>
                      <a:endParaRPr lang="es-CO" sz="14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X</a:t>
                      </a:r>
                      <a:endParaRPr lang="es-CO" sz="14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X</a:t>
                      </a:r>
                      <a:endParaRPr lang="es-CO" sz="14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2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98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Diseño de aplicación </a:t>
                      </a:r>
                      <a:endParaRPr lang="es-CO" sz="12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CO" sz="2000" dirty="0"/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CO" sz="2000" dirty="0"/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X</a:t>
                      </a:r>
                      <a:endParaRPr lang="es-CO" sz="14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X</a:t>
                      </a:r>
                      <a:endParaRPr lang="es-CO" sz="14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2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98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Programación </a:t>
                      </a:r>
                      <a:endParaRPr lang="es-CO" sz="12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X</a:t>
                      </a:r>
                      <a:endParaRPr lang="es-CO" sz="14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X</a:t>
                      </a:r>
                      <a:endParaRPr lang="es-CO" sz="14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X</a:t>
                      </a:r>
                      <a:endParaRPr lang="es-CO" sz="14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2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98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Ensamble final </a:t>
                      </a:r>
                      <a:endParaRPr lang="es-CO" sz="12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4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X</a:t>
                      </a:r>
                      <a:endParaRPr lang="es-CO" sz="14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X</a:t>
                      </a:r>
                      <a:endParaRPr lang="es-CO" sz="14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2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98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Presentación final</a:t>
                      </a:r>
                      <a:endParaRPr lang="es-CO" sz="1200" b="1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2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2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200" b="1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2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200" b="1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2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200" b="1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200" b="1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2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2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2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2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>
                          <a:solidFill>
                            <a:schemeClr val="bg1"/>
                          </a:solidFill>
                          <a:effectLst/>
                          <a:latin typeface="Lucida Fax" panose="02060602050505020204" pitchFamily="18" charset="0"/>
                        </a:rPr>
                        <a:t>X</a:t>
                      </a:r>
                      <a:endParaRPr lang="es-CO" sz="1200" b="1" dirty="0">
                        <a:solidFill>
                          <a:schemeClr val="bg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817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9822" y="2728735"/>
            <a:ext cx="4798725" cy="1400530"/>
          </a:xfrm>
        </p:spPr>
        <p:txBody>
          <a:bodyPr>
            <a:normAutofit/>
          </a:bodyPr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TABLA DE COSTOS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pitchFamily="18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831339"/>
              </p:ext>
            </p:extLst>
          </p:nvPr>
        </p:nvGraphicFramePr>
        <p:xfrm>
          <a:off x="5396459" y="119926"/>
          <a:ext cx="6550704" cy="67380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7676"/>
                <a:gridCol w="1637676"/>
                <a:gridCol w="1637676"/>
                <a:gridCol w="1637676"/>
              </a:tblGrid>
              <a:tr h="1789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Componente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Unidades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Valor por unidad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Total 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9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Resistencias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44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$50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$2200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9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LEDs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6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$200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$1200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9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Condensadores 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6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$200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$1200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26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 smtClean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Osciladores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2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$1000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$2000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9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PICs 16F877A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2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$13500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$27000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O" sz="1050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Módulo Bluetooth     HC-05</a:t>
                      </a:r>
                      <a:endParaRPr lang="es-CO" sz="1050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1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$30000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$30000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9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Reguladores 7805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2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$1500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$3000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9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L293D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2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$6500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$13000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Transistores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19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$200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$3800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9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Relés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8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$1500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$12000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9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C.I 7408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3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$1500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$4500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9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LCD 2X16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1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$12000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$12000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9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LM35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1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$5000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$5000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9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TRIMMER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1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$200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$200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6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Interruptores magnéticos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4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$1000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$4000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9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Servomotor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1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$15000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$15000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9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Motores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4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$1500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$6000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7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 smtClean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Interruptores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2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$200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$400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9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Buzzer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1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$900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$900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9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Borneras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19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$200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$3800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6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Bombillos de 120VAC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7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$700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$4900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9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Bases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12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$100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$1200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9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solidFill>
                            <a:schemeClr val="tx1"/>
                          </a:solidFill>
                          <a:effectLst/>
                          <a:latin typeface="Lucida Fax" panose="02060602050505020204" pitchFamily="18" charset="0"/>
                        </a:rPr>
                        <a:t>Total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10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 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Lucida Fax" panose="02060602050505020204" pitchFamily="18" charset="0"/>
                        </a:rPr>
                        <a:t>$153300</a:t>
                      </a:r>
                      <a:endParaRPr lang="es-CO" sz="1100" dirty="0">
                        <a:effectLst/>
                        <a:latin typeface="Lucida Fax" panose="02060602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218" marR="35218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42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ANÁLISIS DEL PROCESO 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3" y="1478570"/>
            <a:ext cx="9905999" cy="354171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2000" dirty="0">
                <a:latin typeface="Lucida Fax" panose="02060602050505020204" pitchFamily="18" charset="0"/>
              </a:rPr>
              <a:t>Mi proyecto tuvo a lo largo de todo su desarrollo varios problemas, errores y obstáculos que claramente dificultaron bastante todo el proceso de </a:t>
            </a:r>
            <a:r>
              <a:rPr lang="es-CO" sz="2000" dirty="0" smtClean="0">
                <a:latin typeface="Lucida Fax" panose="02060602050505020204" pitchFamily="18" charset="0"/>
              </a:rPr>
              <a:t>elaboración, </a:t>
            </a:r>
            <a:r>
              <a:rPr lang="es-CO" sz="2000" dirty="0">
                <a:latin typeface="Lucida Fax" panose="02060602050505020204" pitchFamily="18" charset="0"/>
              </a:rPr>
              <a:t>pero </a:t>
            </a:r>
            <a:r>
              <a:rPr lang="es-CO" sz="2000" dirty="0" smtClean="0">
                <a:latin typeface="Lucida Fax" panose="02060602050505020204" pitchFamily="18" charset="0"/>
              </a:rPr>
              <a:t>al </a:t>
            </a:r>
            <a:r>
              <a:rPr lang="es-CO" sz="2000" dirty="0">
                <a:latin typeface="Lucida Fax" panose="02060602050505020204" pitchFamily="18" charset="0"/>
              </a:rPr>
              <a:t>final pudieron solucionarse y así poder obtener como producto final un proyecto en buenas condiciones y con gran funcionabilidad. </a:t>
            </a:r>
          </a:p>
        </p:txBody>
      </p:sp>
      <p:pic>
        <p:nvPicPr>
          <p:cNvPr id="1026" name="Picture 2" descr="Resultado de imagen para imágenes domóti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680" y="3283571"/>
            <a:ext cx="6055455" cy="340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1141413" y="6298799"/>
            <a:ext cx="3835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/>
              <a:t>http://lanacion.cl/2017/09/01/la-domotica-se-asienta-como-el-futuro-de-la-viviendas/</a:t>
            </a:r>
          </a:p>
        </p:txBody>
      </p:sp>
    </p:spTree>
    <p:extLst>
      <p:ext uri="{BB962C8B-B14F-4D97-AF65-F5344CB8AC3E}">
        <p14:creationId xmlns:p14="http://schemas.microsoft.com/office/powerpoint/2010/main" val="283111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CONCLUSIONES 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0424" y="1478570"/>
            <a:ext cx="11551151" cy="5031239"/>
          </a:xfrm>
        </p:spPr>
        <p:txBody>
          <a:bodyPr>
            <a:normAutofit fontScale="92500"/>
          </a:bodyPr>
          <a:lstStyle/>
          <a:p>
            <a:pPr algn="just"/>
            <a:r>
              <a:rPr lang="es-CO" sz="2200" dirty="0">
                <a:latin typeface="Lucida Fax" panose="02060602050505020204" pitchFamily="18" charset="0"/>
              </a:rPr>
              <a:t>La comunicación bluetooth es una gran herramienta para el envío y la recepción de datos de forma inalámbrica, ya que ofrece muy buena calidad y muy bajo precio con respecto a otros sistemas de comunicación.</a:t>
            </a:r>
          </a:p>
          <a:p>
            <a:pPr lvl="0" algn="just"/>
            <a:r>
              <a:rPr lang="es-CO" sz="2200" dirty="0">
                <a:latin typeface="Lucida Fax" panose="02060602050505020204" pitchFamily="18" charset="0"/>
              </a:rPr>
              <a:t>La domótica es una rama de la electrónica que sirve de gran ayuda en el mejoramiento de la vida humana, ofreciendo grandes comodidades y sistemas sofisticados para el control de nuestros </a:t>
            </a:r>
            <a:r>
              <a:rPr lang="es-CO" sz="2200" dirty="0" smtClean="0">
                <a:latin typeface="Lucida Fax" panose="02060602050505020204" pitchFamily="18" charset="0"/>
              </a:rPr>
              <a:t>hogares.   </a:t>
            </a:r>
            <a:r>
              <a:rPr lang="es-CO" sz="2200" dirty="0">
                <a:latin typeface="Lucida Fax" panose="02060602050505020204" pitchFamily="18" charset="0"/>
              </a:rPr>
              <a:t> </a:t>
            </a:r>
          </a:p>
          <a:p>
            <a:pPr lvl="0" algn="just"/>
            <a:r>
              <a:rPr lang="es-CO" sz="2200" dirty="0">
                <a:latin typeface="Lucida Fax" panose="02060602050505020204" pitchFamily="18" charset="0"/>
              </a:rPr>
              <a:t>Cuando se busca la realización de circuitos a control remoto hay que forzar en lo posible la construcción de circuitos simples, </a:t>
            </a:r>
            <a:r>
              <a:rPr lang="es-CO" sz="2200" dirty="0" smtClean="0">
                <a:latin typeface="Lucida Fax" panose="02060602050505020204" pitchFamily="18" charset="0"/>
              </a:rPr>
              <a:t>optimizados, </a:t>
            </a:r>
            <a:r>
              <a:rPr lang="es-CO" sz="2200" dirty="0">
                <a:latin typeface="Lucida Fax" panose="02060602050505020204" pitchFamily="18" charset="0"/>
              </a:rPr>
              <a:t>ya que así se puede lograr un mejor trabajo y una solución más pronta a diversos </a:t>
            </a:r>
            <a:r>
              <a:rPr lang="es-CO" sz="2200" dirty="0" smtClean="0">
                <a:latin typeface="Lucida Fax" panose="02060602050505020204" pitchFamily="18" charset="0"/>
              </a:rPr>
              <a:t>problemas. </a:t>
            </a:r>
            <a:endParaRPr lang="es-CO" sz="2200" dirty="0">
              <a:latin typeface="Lucida Fax" panose="02060602050505020204" pitchFamily="18" charset="0"/>
            </a:endParaRPr>
          </a:p>
          <a:p>
            <a:pPr lvl="0" algn="just"/>
            <a:r>
              <a:rPr lang="es-CO" sz="2200" dirty="0">
                <a:latin typeface="Lucida Fax" panose="02060602050505020204" pitchFamily="18" charset="0"/>
              </a:rPr>
              <a:t>A veces menos es más, es preferible trabajar en un proyecto compacto, conciso, pero que funcione cada una de sus partes a la perfección, en lugar de hacer un proyecto gigante con muchas fallas en su funcionamiento. 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9239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PROYECCIÓN 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pitchFamily="18" charset="0"/>
            </a:endParaRPr>
          </a:p>
        </p:txBody>
      </p:sp>
      <p:pic>
        <p:nvPicPr>
          <p:cNvPr id="5122" name="Picture 2" descr="Imagen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724" y="2830345"/>
            <a:ext cx="6782553" cy="360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4703631" y="6511503"/>
            <a:ext cx="27847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1000" dirty="0"/>
              <a:t>http://www.smartsystem.com.ar/images/pic09.jpg</a:t>
            </a:r>
          </a:p>
        </p:txBody>
      </p:sp>
      <p:sp>
        <p:nvSpPr>
          <p:cNvPr id="5" name="Rectángulo 4"/>
          <p:cNvSpPr/>
          <p:nvPr/>
        </p:nvSpPr>
        <p:spPr>
          <a:xfrm>
            <a:off x="403749" y="1564955"/>
            <a:ext cx="113845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000" dirty="0">
                <a:latin typeface="Lucida Fax" panose="02060602050505020204" pitchFamily="18" charset="0"/>
                <a:ea typeface="Calibri" panose="020F0502020204030204" pitchFamily="34" charset="0"/>
              </a:rPr>
              <a:t>A futuro se piensa trabajar en el proyecto MAFE para hacer de él un sistema más sofisticado; </a:t>
            </a:r>
            <a:r>
              <a:rPr lang="es-CO" sz="2000" dirty="0">
                <a:latin typeface="Lucida Fax" panose="02060602050505020204" pitchFamily="18" charset="0"/>
              </a:rPr>
              <a:t>Se buscará implementar más dispositivos, sensores y sistemas de </a:t>
            </a:r>
            <a:r>
              <a:rPr lang="es-CO" sz="2000" dirty="0" smtClean="0">
                <a:latin typeface="Lucida Fax" panose="02060602050505020204" pitchFamily="18" charset="0"/>
              </a:rPr>
              <a:t>control</a:t>
            </a:r>
            <a:r>
              <a:rPr lang="es-CO" sz="2000" dirty="0">
                <a:latin typeface="Lucida Fax" panose="02060602050505020204" pitchFamily="18" charset="0"/>
              </a:rPr>
              <a:t>,</a:t>
            </a:r>
            <a:r>
              <a:rPr lang="es-CO" sz="2000" dirty="0" smtClean="0">
                <a:latin typeface="Lucida Fax" panose="02060602050505020204" pitchFamily="18" charset="0"/>
              </a:rPr>
              <a:t> </a:t>
            </a:r>
            <a:r>
              <a:rPr lang="es-CO" sz="2000" dirty="0">
                <a:latin typeface="Lucida Fax" panose="02060602050505020204" pitchFamily="18" charset="0"/>
              </a:rPr>
              <a:t>incorporando también nuevas propuestas que mejoren el sistema en general</a:t>
            </a:r>
          </a:p>
        </p:txBody>
      </p:sp>
    </p:spTree>
    <p:extLst>
      <p:ext uri="{BB962C8B-B14F-4D97-AF65-F5344CB8AC3E}">
        <p14:creationId xmlns:p14="http://schemas.microsoft.com/office/powerpoint/2010/main" val="391832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ANEXOS</a:t>
            </a:r>
            <a:r>
              <a:rPr lang="es-CO" dirty="0" smtClean="0"/>
              <a:t> 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900" y="1853248"/>
            <a:ext cx="5131560" cy="38486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902" y="1853248"/>
            <a:ext cx="5131557" cy="38486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14" y="1293690"/>
            <a:ext cx="4122382" cy="535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4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INTRODUCCIÓN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pitchFamily="18" charset="0"/>
            </a:endParaRPr>
          </a:p>
        </p:txBody>
      </p:sp>
      <p:pic>
        <p:nvPicPr>
          <p:cNvPr id="3078" name="Picture 6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09" y="2006221"/>
            <a:ext cx="4799713" cy="374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817849" y="5824809"/>
            <a:ext cx="44562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/>
              <a:t>http://www.tiovivocreativo.com/blog/wp-content/uploads/2016/01/domotica-hogar2-1024x798.jpg</a:t>
            </a:r>
          </a:p>
        </p:txBody>
      </p:sp>
      <p:sp>
        <p:nvSpPr>
          <p:cNvPr id="3" name="Rectángulo 2"/>
          <p:cNvSpPr/>
          <p:nvPr/>
        </p:nvSpPr>
        <p:spPr>
          <a:xfrm>
            <a:off x="5650173" y="2168261"/>
            <a:ext cx="565363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200" dirty="0">
                <a:latin typeface="Lucida Fax" panose="02060602050505020204" pitchFamily="18" charset="0"/>
                <a:ea typeface="Calibri" panose="020F0502020204030204" pitchFamily="34" charset="0"/>
              </a:rPr>
              <a:t>Este modelo tiene como función principal controlar de forma inalámbrica a través de Bluetooth </a:t>
            </a:r>
            <a:r>
              <a:rPr lang="es-CO" sz="2200" dirty="0">
                <a:latin typeface="Lucida Fax" panose="02060602050505020204" pitchFamily="18" charset="0"/>
              </a:rPr>
              <a:t>varias funciones de una casa convencional, todo con la intención de hacer mucho más fácil el manejo de nuestros hogares, aplicar tecnología y nuevos procesos en nuestras labores cotidianas. 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0609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ANEXOS</a:t>
            </a:r>
            <a:r>
              <a:rPr lang="es-CO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 </a:t>
            </a:r>
            <a:endParaRPr lang="es-CO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8"/>
            <a:ext cx="5131557" cy="384866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08" y="1730418"/>
            <a:ext cx="5131560" cy="411082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1725018"/>
            <a:ext cx="5131558" cy="41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ANEXOS</a:t>
            </a:r>
            <a:r>
              <a:rPr lang="es-CO" dirty="0" smtClean="0">
                <a:solidFill>
                  <a:schemeClr val="bg1"/>
                </a:solidFill>
              </a:rPr>
              <a:t> 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8"/>
            <a:ext cx="5131557" cy="384866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900" y="1853248"/>
            <a:ext cx="5131560" cy="3848670"/>
          </a:xfrm>
          <a:prstGeom prst="rect">
            <a:avLst/>
          </a:prstGeom>
        </p:spPr>
      </p:pic>
      <p:pic>
        <p:nvPicPr>
          <p:cNvPr id="6" name="Imagen 5" descr="C:\Users\FAMILIA-LEON\Desktop\MAFE\anexos\20170814_223258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92"/>
          <a:stretch/>
        </p:blipFill>
        <p:spPr bwMode="auto">
          <a:xfrm>
            <a:off x="646111" y="1837410"/>
            <a:ext cx="5131557" cy="38645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900" y="1853248"/>
            <a:ext cx="5131560" cy="384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ANEXOS</a:t>
            </a:r>
            <a:r>
              <a:rPr lang="es-CO" dirty="0" smtClean="0"/>
              <a:t> </a:t>
            </a:r>
            <a:endParaRPr lang="es-CO" dirty="0"/>
          </a:p>
        </p:txBody>
      </p:sp>
      <p:pic>
        <p:nvPicPr>
          <p:cNvPr id="3" name="Imagen 2" descr="C:\Users\FAMILIA-LEON\Desktop\MAFE\anexos\20170914_222317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8" y="1829937"/>
            <a:ext cx="5479562" cy="39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C:\Users\FAMILIA-LEON\Desktop\MAFE\anexos\22879273_1474528549298804_1385105198_o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727" y="1674997"/>
            <a:ext cx="5168265" cy="4272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597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ANEXOS</a:t>
            </a:r>
            <a:r>
              <a:rPr lang="es-CO" dirty="0" smtClean="0"/>
              <a:t> 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8"/>
            <a:ext cx="5131557" cy="384866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2" y="1853249"/>
            <a:ext cx="5131558" cy="38486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09" y="1853248"/>
            <a:ext cx="5131559" cy="3848669"/>
          </a:xfrm>
          <a:prstGeom prst="rect">
            <a:avLst/>
          </a:prstGeom>
        </p:spPr>
      </p:pic>
      <p:pic>
        <p:nvPicPr>
          <p:cNvPr id="6" name="Imagen 5" descr="C:\Users\FAMILIA-LEON\Desktop\MAFE\anexos\22882320_1474528212632171_1293554200_o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1853246"/>
            <a:ext cx="5280964" cy="3848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81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WEB GRAFÍA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460309"/>
            <a:ext cx="10558701" cy="5213445"/>
          </a:xfrm>
          <a:noFill/>
        </p:spPr>
        <p:txBody>
          <a:bodyPr numCol="2" spcCol="360000">
            <a:normAutofit fontScale="47500" lnSpcReduction="20000"/>
          </a:bodyPr>
          <a:lstStyle/>
          <a:p>
            <a:r>
              <a:rPr lang="es-CO" sz="2500" dirty="0">
                <a:latin typeface="Lucida Fax" panose="02060602050505020204" pitchFamily="18" charset="0"/>
              </a:rPr>
              <a:t>Domótica:</a:t>
            </a:r>
          </a:p>
          <a:p>
            <a:r>
              <a:rPr lang="es-CO" sz="2500" u="sng" dirty="0">
                <a:latin typeface="Lucida Fax" panose="02060602050505020204" pitchFamily="18" charset="0"/>
                <a:hlinkClick r:id="rId2"/>
              </a:rPr>
              <a:t>https://es.wikipedia.org/wiki/Dom%C3%B3tica</a:t>
            </a:r>
            <a:r>
              <a:rPr lang="es-CO" sz="2500" dirty="0">
                <a:latin typeface="Lucida Fax" panose="02060602050505020204" pitchFamily="18" charset="0"/>
              </a:rPr>
              <a:t>  04/06/2017</a:t>
            </a:r>
          </a:p>
          <a:p>
            <a:r>
              <a:rPr lang="es-CO" sz="2500" dirty="0">
                <a:latin typeface="Lucida Fax" panose="02060602050505020204" pitchFamily="18" charset="0"/>
              </a:rPr>
              <a:t>Automatización:</a:t>
            </a:r>
          </a:p>
          <a:p>
            <a:r>
              <a:rPr lang="es-CO" sz="2500" u="sng" dirty="0">
                <a:latin typeface="Lucida Fax" panose="02060602050505020204" pitchFamily="18" charset="0"/>
                <a:hlinkClick r:id="rId3"/>
              </a:rPr>
              <a:t>http://www.sc.ehu.es/sbweb/webcentro/automatica/WebCQMH1/PAGINA%20PRINCIPAL/Automatizacion/Automatizacion.htm</a:t>
            </a:r>
            <a:r>
              <a:rPr lang="es-CO" sz="2500" dirty="0">
                <a:latin typeface="Lucida Fax" panose="02060602050505020204" pitchFamily="18" charset="0"/>
              </a:rPr>
              <a:t>  14/07/2017</a:t>
            </a:r>
          </a:p>
          <a:p>
            <a:r>
              <a:rPr lang="es-CO" sz="2500" dirty="0">
                <a:latin typeface="Lucida Fax" panose="02060602050505020204" pitchFamily="18" charset="0"/>
              </a:rPr>
              <a:t>Ozom:</a:t>
            </a:r>
          </a:p>
          <a:p>
            <a:r>
              <a:rPr lang="es-CO" sz="2500" u="sng" dirty="0">
                <a:latin typeface="Lucida Fax" panose="02060602050505020204" pitchFamily="18" charset="0"/>
                <a:hlinkClick r:id="rId4"/>
              </a:rPr>
              <a:t>http://www.revistapym.com.co/noticias/aplicaci-n-m-vil/ozom-lo-ltimo-sistema-automatizaci-n-hogar.html</a:t>
            </a:r>
            <a:r>
              <a:rPr lang="es-CO" sz="2500" dirty="0">
                <a:latin typeface="Lucida Fax" panose="02060602050505020204" pitchFamily="18" charset="0"/>
              </a:rPr>
              <a:t>  </a:t>
            </a:r>
            <a:r>
              <a:rPr lang="es-CO" sz="2500" dirty="0" smtClean="0">
                <a:latin typeface="Lucida Fax" panose="02060602050505020204" pitchFamily="18" charset="0"/>
              </a:rPr>
              <a:t>02/08/2017</a:t>
            </a:r>
            <a:endParaRPr lang="es-CO" sz="2500" dirty="0">
              <a:latin typeface="Lucida Fax" panose="02060602050505020204" pitchFamily="18" charset="0"/>
            </a:endParaRPr>
          </a:p>
          <a:p>
            <a:r>
              <a:rPr lang="es-CO" sz="2500" dirty="0">
                <a:latin typeface="Lucida Fax" panose="02060602050505020204" pitchFamily="18" charset="0"/>
              </a:rPr>
              <a:t>Dommot:</a:t>
            </a:r>
          </a:p>
          <a:p>
            <a:r>
              <a:rPr lang="es-CO" sz="2500" u="sng" dirty="0">
                <a:latin typeface="Lucida Fax" panose="02060602050505020204" pitchFamily="18" charset="0"/>
                <a:hlinkClick r:id="rId5"/>
              </a:rPr>
              <a:t>http://www.tuugo.ec/Companies/dommot/12600057232</a:t>
            </a:r>
            <a:r>
              <a:rPr lang="es-CO" sz="2500" dirty="0">
                <a:latin typeface="Lucida Fax" panose="02060602050505020204" pitchFamily="18" charset="0"/>
              </a:rPr>
              <a:t>  18/08/2017 </a:t>
            </a:r>
          </a:p>
          <a:p>
            <a:r>
              <a:rPr lang="es-CO" sz="2500" dirty="0">
                <a:latin typeface="Lucida Fax" panose="02060602050505020204" pitchFamily="18" charset="0"/>
              </a:rPr>
              <a:t>Oscilador de cristal:</a:t>
            </a:r>
          </a:p>
          <a:p>
            <a:r>
              <a:rPr lang="es-CO" sz="2500" u="sng" dirty="0">
                <a:latin typeface="Lucida Fax" panose="02060602050505020204" pitchFamily="18" charset="0"/>
                <a:hlinkClick r:id="rId6"/>
              </a:rPr>
              <a:t>https://es.wikipedia.org/wiki/Oscilador_de_cristal</a:t>
            </a:r>
            <a:r>
              <a:rPr lang="es-CO" sz="2500" dirty="0">
                <a:latin typeface="Lucida Fax" panose="02060602050505020204" pitchFamily="18" charset="0"/>
              </a:rPr>
              <a:t>  21/08/2017 </a:t>
            </a:r>
          </a:p>
          <a:p>
            <a:r>
              <a:rPr lang="es-CO" sz="2500" dirty="0">
                <a:latin typeface="Lucida Fax" panose="02060602050505020204" pitchFamily="18" charset="0"/>
              </a:rPr>
              <a:t>7805:</a:t>
            </a:r>
          </a:p>
          <a:p>
            <a:r>
              <a:rPr lang="es-CO" sz="2500" u="sng" dirty="0">
                <a:latin typeface="Lucida Fax" panose="02060602050505020204" pitchFamily="18" charset="0"/>
                <a:hlinkClick r:id="rId7"/>
              </a:rPr>
              <a:t>https://es.wikipedia.org/wiki/78xx</a:t>
            </a:r>
            <a:r>
              <a:rPr lang="es-CO" sz="2500" dirty="0">
                <a:latin typeface="Lucida Fax" panose="02060602050505020204" pitchFamily="18" charset="0"/>
              </a:rPr>
              <a:t>  </a:t>
            </a:r>
            <a:r>
              <a:rPr lang="es-CO" sz="2500" dirty="0" smtClean="0">
                <a:latin typeface="Lucida Fax" panose="02060602050505020204" pitchFamily="18" charset="0"/>
              </a:rPr>
              <a:t>21/08/2017</a:t>
            </a:r>
            <a:endParaRPr lang="es-CO" sz="2500" dirty="0">
              <a:latin typeface="Lucida Fax" panose="02060602050505020204" pitchFamily="18" charset="0"/>
            </a:endParaRPr>
          </a:p>
          <a:p>
            <a:r>
              <a:rPr lang="es-CO" sz="2500" dirty="0">
                <a:latin typeface="Lucida Fax" panose="02060602050505020204" pitchFamily="18" charset="0"/>
              </a:rPr>
              <a:t>Servomotor:</a:t>
            </a:r>
          </a:p>
          <a:p>
            <a:r>
              <a:rPr lang="es-CO" sz="2500" u="sng" dirty="0">
                <a:latin typeface="Lucida Fax" panose="02060602050505020204" pitchFamily="18" charset="0"/>
                <a:hlinkClick r:id="rId8"/>
              </a:rPr>
              <a:t>https://es.wikipedia.org/wiki/Servomotor</a:t>
            </a:r>
            <a:r>
              <a:rPr lang="es-CO" sz="2500" dirty="0">
                <a:latin typeface="Lucida Fax" panose="02060602050505020204" pitchFamily="18" charset="0"/>
              </a:rPr>
              <a:t>  </a:t>
            </a:r>
            <a:r>
              <a:rPr lang="es-CO" sz="2500" dirty="0" smtClean="0">
                <a:latin typeface="Lucida Fax" panose="02060602050505020204" pitchFamily="18" charset="0"/>
              </a:rPr>
              <a:t>21/08/2017</a:t>
            </a:r>
            <a:endParaRPr lang="es-CO" sz="2500" dirty="0">
              <a:latin typeface="Lucida Fax" panose="02060602050505020204" pitchFamily="18" charset="0"/>
            </a:endParaRPr>
          </a:p>
          <a:p>
            <a:r>
              <a:rPr lang="es-CO" sz="2500" dirty="0">
                <a:latin typeface="Lucida Fax" panose="02060602050505020204" pitchFamily="18" charset="0"/>
              </a:rPr>
              <a:t>Bornera:</a:t>
            </a:r>
          </a:p>
          <a:p>
            <a:r>
              <a:rPr lang="es-CO" sz="2500" u="sng" dirty="0">
                <a:latin typeface="Lucida Fax" panose="02060602050505020204" pitchFamily="18" charset="0"/>
                <a:hlinkClick r:id="rId9"/>
              </a:rPr>
              <a:t>https://es.wikipedia.org/wiki/Clema</a:t>
            </a:r>
            <a:r>
              <a:rPr lang="es-CO" sz="2500" dirty="0">
                <a:latin typeface="Lucida Fax" panose="02060602050505020204" pitchFamily="18" charset="0"/>
              </a:rPr>
              <a:t>  21/08/2017</a:t>
            </a:r>
          </a:p>
          <a:p>
            <a:r>
              <a:rPr lang="es-CO" sz="2500" dirty="0">
                <a:latin typeface="Lucida Fax" panose="02060602050505020204" pitchFamily="18" charset="0"/>
              </a:rPr>
              <a:t>Zumbador:</a:t>
            </a:r>
          </a:p>
          <a:p>
            <a:r>
              <a:rPr lang="es-CO" sz="2500" u="sng" dirty="0">
                <a:latin typeface="Lucida Fax" panose="02060602050505020204" pitchFamily="18" charset="0"/>
                <a:hlinkClick r:id="rId10"/>
              </a:rPr>
              <a:t>https://es.wikipedia.org/wiki/Zumbador</a:t>
            </a:r>
            <a:r>
              <a:rPr lang="es-CO" sz="2500" dirty="0">
                <a:latin typeface="Lucida Fax" panose="02060602050505020204" pitchFamily="18" charset="0"/>
              </a:rPr>
              <a:t>  21/08/2017</a:t>
            </a:r>
          </a:p>
          <a:p>
            <a:r>
              <a:rPr lang="es-CO" sz="2500" dirty="0">
                <a:latin typeface="Lucida Fax" panose="02060602050505020204" pitchFamily="18" charset="0"/>
              </a:rPr>
              <a:t>Interruptor magnético:</a:t>
            </a:r>
          </a:p>
          <a:p>
            <a:r>
              <a:rPr lang="es-CO" sz="2500" u="sng" dirty="0">
                <a:latin typeface="Lucida Fax" panose="02060602050505020204" pitchFamily="18" charset="0"/>
                <a:hlinkClick r:id="rId11"/>
              </a:rPr>
              <a:t>https://es.wikipedia.org/wiki/Reed_switch</a:t>
            </a:r>
            <a:r>
              <a:rPr lang="es-CO" sz="2500" dirty="0">
                <a:latin typeface="Lucida Fax" panose="02060602050505020204" pitchFamily="18" charset="0"/>
              </a:rPr>
              <a:t>  21/08/2017</a:t>
            </a:r>
          </a:p>
          <a:p>
            <a:r>
              <a:rPr lang="es-CO" sz="2500" dirty="0">
                <a:latin typeface="Lucida Fax" panose="02060602050505020204" pitchFamily="18" charset="0"/>
              </a:rPr>
              <a:t>Sensor infrarrojo:</a:t>
            </a:r>
          </a:p>
          <a:p>
            <a:r>
              <a:rPr lang="es-CO" sz="2500" u="sng" dirty="0">
                <a:latin typeface="Lucida Fax" panose="02060602050505020204" pitchFamily="18" charset="0"/>
                <a:hlinkClick r:id="rId12"/>
              </a:rPr>
              <a:t>https://es.wikipedia.org/wiki/Sensor_infrarrojo</a:t>
            </a:r>
            <a:r>
              <a:rPr lang="es-CO" sz="2500" dirty="0">
                <a:latin typeface="Lucida Fax" panose="02060602050505020204" pitchFamily="18" charset="0"/>
              </a:rPr>
              <a:t>  21/08/2017</a:t>
            </a:r>
          </a:p>
          <a:p>
            <a:r>
              <a:rPr lang="es-CO" sz="2500" dirty="0">
                <a:latin typeface="Lucida Fax" panose="02060602050505020204" pitchFamily="18" charset="0"/>
              </a:rPr>
              <a:t>LCD:</a:t>
            </a:r>
          </a:p>
          <a:p>
            <a:r>
              <a:rPr lang="es-CO" sz="2500" u="sng" dirty="0">
                <a:latin typeface="Lucida Fax" panose="02060602050505020204" pitchFamily="18" charset="0"/>
                <a:hlinkClick r:id="rId13"/>
              </a:rPr>
              <a:t>https://es.wikipedia.org/wiki/Pantalla_de_cristal_l%C3%ADquido</a:t>
            </a:r>
            <a:r>
              <a:rPr lang="es-CO" sz="2500" dirty="0">
                <a:latin typeface="Lucida Fax" panose="02060602050505020204" pitchFamily="18" charset="0"/>
              </a:rPr>
              <a:t>  21/08/2017</a:t>
            </a:r>
          </a:p>
          <a:p>
            <a:r>
              <a:rPr lang="es-CO" sz="2500" dirty="0">
                <a:latin typeface="Lucida Fax" panose="02060602050505020204" pitchFamily="18" charset="0"/>
              </a:rPr>
              <a:t>LM35:</a:t>
            </a:r>
          </a:p>
          <a:p>
            <a:r>
              <a:rPr lang="es-CO" sz="2500" u="sng" dirty="0">
                <a:latin typeface="Lucida Fax" panose="02060602050505020204" pitchFamily="18" charset="0"/>
                <a:hlinkClick r:id="rId14"/>
              </a:rPr>
              <a:t>https://es.wikipedia.org/wiki/LM35</a:t>
            </a:r>
            <a:r>
              <a:rPr lang="es-CO" sz="2500" dirty="0">
                <a:latin typeface="Lucida Fax" panose="02060602050505020204" pitchFamily="18" charset="0"/>
              </a:rPr>
              <a:t>  21/08/2017</a:t>
            </a:r>
          </a:p>
          <a:p>
            <a:r>
              <a:rPr lang="en-US" sz="2500" dirty="0">
                <a:latin typeface="Lucida Fax" panose="02060602050505020204" pitchFamily="18" charset="0"/>
              </a:rPr>
              <a:t>Zenith Space Command: </a:t>
            </a:r>
            <a:endParaRPr lang="es-CO" sz="2500" dirty="0">
              <a:latin typeface="Lucida Fax" panose="02060602050505020204" pitchFamily="18" charset="0"/>
            </a:endParaRPr>
          </a:p>
          <a:p>
            <a:r>
              <a:rPr lang="en-US" sz="2500" u="sng" dirty="0">
                <a:latin typeface="Lucida Fax" panose="02060602050505020204" pitchFamily="18" charset="0"/>
                <a:hlinkClick r:id="rId15"/>
              </a:rPr>
              <a:t>https://es.wikipedia.org/wiki/Zenith_Electronics</a:t>
            </a:r>
            <a:r>
              <a:rPr lang="en-US" sz="2500" dirty="0">
                <a:latin typeface="Lucida Fax" panose="02060602050505020204" pitchFamily="18" charset="0"/>
              </a:rPr>
              <a:t>  20/09/2017</a:t>
            </a:r>
            <a:endParaRPr lang="es-CO" sz="2500" dirty="0">
              <a:latin typeface="Lucida Fax" panose="02060602050505020204" pitchFamily="18" charset="0"/>
            </a:endParaRPr>
          </a:p>
          <a:p>
            <a:pPr marL="0" indent="0">
              <a:buNone/>
            </a:pP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62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93639" y="2728735"/>
            <a:ext cx="9404723" cy="1400530"/>
          </a:xfrm>
        </p:spPr>
        <p:txBody>
          <a:bodyPr>
            <a:normAutofit/>
          </a:bodyPr>
          <a:lstStyle/>
          <a:p>
            <a:pPr algn="ctr"/>
            <a:r>
              <a:rPr lang="es-CO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134035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93639" y="2728735"/>
            <a:ext cx="9404723" cy="1400530"/>
          </a:xfrm>
        </p:spPr>
        <p:txBody>
          <a:bodyPr>
            <a:noAutofit/>
          </a:bodyPr>
          <a:lstStyle/>
          <a:p>
            <a:pPr algn="ctr"/>
            <a:r>
              <a:rPr lang="es-CO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Muchas gracias por su atención </a:t>
            </a:r>
          </a:p>
        </p:txBody>
      </p:sp>
    </p:spTree>
    <p:extLst>
      <p:ext uri="{BB962C8B-B14F-4D97-AF65-F5344CB8AC3E}">
        <p14:creationId xmlns:p14="http://schemas.microsoft.com/office/powerpoint/2010/main" val="195448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OBJETIVO GENERAL 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53792" y="1215219"/>
            <a:ext cx="10481235" cy="4610636"/>
          </a:xfrm>
        </p:spPr>
        <p:txBody>
          <a:bodyPr>
            <a:normAutofit/>
          </a:bodyPr>
          <a:lstStyle/>
          <a:p>
            <a:pPr algn="just"/>
            <a:r>
              <a:rPr lang="es-CO" sz="2000" dirty="0" smtClean="0">
                <a:latin typeface="Lucida Fax" panose="02060602050505020204" pitchFamily="18" charset="0"/>
              </a:rPr>
              <a:t>Crear </a:t>
            </a:r>
            <a:r>
              <a:rPr lang="es-CO" sz="2000" dirty="0">
                <a:latin typeface="Lucida Fax" panose="02060602050505020204" pitchFamily="18" charset="0"/>
              </a:rPr>
              <a:t>un sistema completo e innovador con una visión futurista, basado en la optimización de procesos cotidianos, para controlar gran parte de las funciones de una casa convencional de forma inalámbrica.</a:t>
            </a:r>
          </a:p>
          <a:p>
            <a:pPr marL="0" indent="0">
              <a:buNone/>
            </a:pPr>
            <a:endParaRPr lang="es-CO" sz="3000" dirty="0">
              <a:latin typeface="Bookman Old Style" panose="02050604050505020204" pitchFamily="18" charset="0"/>
            </a:endParaRPr>
          </a:p>
        </p:txBody>
      </p:sp>
      <p:pic>
        <p:nvPicPr>
          <p:cNvPr id="4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191" y="2549982"/>
            <a:ext cx="4774885" cy="373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3866293" y="6403299"/>
            <a:ext cx="44562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/>
              <a:t>https://ict.swisscom.ch/wp-content/uploads/2016/02/smarthomeNews.jpg</a:t>
            </a:r>
          </a:p>
        </p:txBody>
      </p:sp>
    </p:spTree>
    <p:extLst>
      <p:ext uri="{BB962C8B-B14F-4D97-AF65-F5344CB8AC3E}">
        <p14:creationId xmlns:p14="http://schemas.microsoft.com/office/powerpoint/2010/main" val="143915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OBJETIVOS ESPECÍFICOS 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67050" y="1655991"/>
            <a:ext cx="10854723" cy="5004116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</a:pPr>
            <a:r>
              <a:rPr lang="es-CO" sz="2000" dirty="0" smtClean="0">
                <a:latin typeface="Lucida Fax" panose="02060602050505020204" pitchFamily="18" charset="0"/>
              </a:rPr>
              <a:t>Aplicar </a:t>
            </a:r>
            <a:r>
              <a:rPr lang="es-CO" sz="2000" dirty="0">
                <a:latin typeface="Lucida Fax" panose="02060602050505020204" pitchFamily="18" charset="0"/>
              </a:rPr>
              <a:t>los conocimientos adquiridos en la modalidad durante estos dos años de preparación a un proyecto funcional. </a:t>
            </a:r>
          </a:p>
          <a:p>
            <a:pPr lvl="0" algn="just">
              <a:lnSpc>
                <a:spcPct val="150000"/>
              </a:lnSpc>
            </a:pPr>
            <a:r>
              <a:rPr lang="es-CO" sz="2000" dirty="0" smtClean="0">
                <a:latin typeface="Lucida Fax" panose="02060602050505020204" pitchFamily="18" charset="0"/>
              </a:rPr>
              <a:t>Incentivar </a:t>
            </a:r>
            <a:r>
              <a:rPr lang="es-CO" sz="2000" dirty="0">
                <a:latin typeface="Lucida Fax" panose="02060602050505020204" pitchFamily="18" charset="0"/>
              </a:rPr>
              <a:t>a los grados inferiores a participar en este proceso de formación en la electrónica</a:t>
            </a:r>
            <a:r>
              <a:rPr lang="es-CO" sz="2000" dirty="0" smtClean="0">
                <a:latin typeface="Lucida Fax" panose="02060602050505020204" pitchFamily="18" charset="0"/>
              </a:rPr>
              <a:t>.</a:t>
            </a:r>
            <a:endParaRPr lang="es-CO" sz="2000" dirty="0">
              <a:latin typeface="Lucida Fax" panose="020606020505050202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s-CO" sz="2000" dirty="0" smtClean="0">
                <a:latin typeface="Lucida Fax" panose="02060602050505020204" pitchFamily="18" charset="0"/>
              </a:rPr>
              <a:t>Mostrar </a:t>
            </a:r>
            <a:r>
              <a:rPr lang="es-CO" sz="2000" dirty="0">
                <a:latin typeface="Lucida Fax" panose="02060602050505020204" pitchFamily="18" charset="0"/>
              </a:rPr>
              <a:t>como desde la electrónica podemos crear y construir cosas de gran utilidad para nuestra vida diaria</a:t>
            </a:r>
            <a:r>
              <a:rPr lang="es-CO" sz="2000" dirty="0" smtClean="0">
                <a:latin typeface="Lucida Fax" panose="02060602050505020204" pitchFamily="18" charset="0"/>
              </a:rPr>
              <a:t>.</a:t>
            </a:r>
            <a:endParaRPr lang="es-CO" sz="2000" dirty="0">
              <a:latin typeface="Lucida Fax" panose="020606020505050202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s-CO" sz="2000" dirty="0">
                <a:latin typeface="Lucida Fax" panose="02060602050505020204" pitchFamily="18" charset="0"/>
              </a:rPr>
              <a:t>Evidenciar las grandes ventajas y herramientas que la electrónica nos brinda para el crecimiento personal y social. </a:t>
            </a:r>
          </a:p>
          <a:p>
            <a:pPr marL="0" indent="0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4488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JUSTIFICACIÓN</a:t>
            </a:r>
            <a:r>
              <a:rPr lang="es-CO" dirty="0" smtClean="0">
                <a:latin typeface="Lucida Fax" panose="02060602050505020204" pitchFamily="18" charset="0"/>
              </a:rPr>
              <a:t> </a:t>
            </a:r>
            <a:endParaRPr lang="es-CO" dirty="0">
              <a:latin typeface="Lucida Fax" panose="020606020505050202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17862" y="1478570"/>
            <a:ext cx="10956277" cy="487726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CO" sz="2000" dirty="0">
                <a:latin typeface="Lucida Fax" panose="02060602050505020204" pitchFamily="18" charset="0"/>
              </a:rPr>
              <a:t>Este proyecto surgió como producto de mi entusiasmo y motivación por desarrollar un sistema que me permitiera de un modo u otro automatizar </a:t>
            </a:r>
            <a:r>
              <a:rPr lang="es-CO" sz="2000" dirty="0" smtClean="0">
                <a:latin typeface="Lucida Fax" panose="02060602050505020204" pitchFamily="18" charset="0"/>
              </a:rPr>
              <a:t>mi hogar.</a:t>
            </a:r>
          </a:p>
          <a:p>
            <a:pPr marL="0" indent="0" algn="just">
              <a:buNone/>
            </a:pPr>
            <a:r>
              <a:rPr lang="es-CO" sz="2000" dirty="0">
                <a:latin typeface="Lucida Fax" panose="02060602050505020204" pitchFamily="18" charset="0"/>
              </a:rPr>
              <a:t>Como propósito, el proyecto </a:t>
            </a:r>
            <a:r>
              <a:rPr lang="es-CO" sz="2000" dirty="0" smtClean="0">
                <a:latin typeface="Lucida Fax" panose="02060602050505020204" pitchFamily="18" charset="0"/>
              </a:rPr>
              <a:t>está </a:t>
            </a:r>
            <a:r>
              <a:rPr lang="es-CO" sz="2000" dirty="0">
                <a:latin typeface="Lucida Fax" panose="02060602050505020204" pitchFamily="18" charset="0"/>
              </a:rPr>
              <a:t>enfocado en la domótica, buscando de manera creativa y entusiasta la forma de mejorar la calidad de vida de las </a:t>
            </a:r>
            <a:r>
              <a:rPr lang="es-CO" sz="2000" dirty="0" smtClean="0">
                <a:latin typeface="Lucida Fax" panose="02060602050505020204" pitchFamily="18" charset="0"/>
              </a:rPr>
              <a:t>personas.</a:t>
            </a:r>
          </a:p>
          <a:p>
            <a:pPr marL="0" indent="0" algn="just">
              <a:buNone/>
            </a:pPr>
            <a:endParaRPr lang="es-CO" sz="2000" dirty="0" smtClean="0">
              <a:solidFill>
                <a:schemeClr val="bg1"/>
              </a:solidFill>
              <a:latin typeface="Lucida Fax" panose="02060602050505020204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048000" y="646937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CO" sz="1000" dirty="0"/>
              <a:t>http://www.automazioneindustrialeferrazza.it/wp-content/uploads/2013/02/domotica-ferrazza.jpg</a:t>
            </a:r>
          </a:p>
        </p:txBody>
      </p:sp>
      <p:pic>
        <p:nvPicPr>
          <p:cNvPr id="7" name="Picture 2" descr="Resultado de imagen para domót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493" y="3714641"/>
            <a:ext cx="4281014" cy="263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26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ESTADO DEL ARTE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93893" y="2731243"/>
            <a:ext cx="5400519" cy="2445726"/>
          </a:xfrm>
        </p:spPr>
        <p:txBody>
          <a:bodyPr>
            <a:noAutofit/>
          </a:bodyPr>
          <a:lstStyle/>
          <a:p>
            <a:pPr algn="just"/>
            <a:r>
              <a:rPr lang="es-CO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OZOM: </a:t>
            </a:r>
            <a:r>
              <a:rPr lang="es-CO" sz="2000" dirty="0">
                <a:latin typeface="Lucida Fax" panose="02060602050505020204" pitchFamily="18" charset="0"/>
              </a:rPr>
              <a:t>Es un sistema tecnológico avanzado para el control a distancia del hogar, con gran variedad de productos integrados que pueden ser monitoreados y controlados mediante el Smartphone.</a:t>
            </a:r>
            <a:endParaRPr lang="es-CO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70" y="1816738"/>
            <a:ext cx="4880981" cy="427473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688429" y="6229587"/>
            <a:ext cx="42954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/>
              <a:t>http://www.revistapym.com.co/sites/default/files/imagecache/imagen_interna/imagenes/noticias/ozom.jpg</a:t>
            </a:r>
          </a:p>
        </p:txBody>
      </p:sp>
    </p:spTree>
    <p:extLst>
      <p:ext uri="{BB962C8B-B14F-4D97-AF65-F5344CB8AC3E}">
        <p14:creationId xmlns:p14="http://schemas.microsoft.com/office/powerpoint/2010/main" val="209244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ESTADO DEL ARTE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Fax" panose="020606020505050202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98824" y="2345979"/>
            <a:ext cx="5400519" cy="3135273"/>
          </a:xfrm>
        </p:spPr>
        <p:txBody>
          <a:bodyPr>
            <a:noAutofit/>
          </a:bodyPr>
          <a:lstStyle/>
          <a:p>
            <a:pPr algn="just"/>
            <a:r>
              <a:rPr lang="es-CO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Zenith Space Command: </a:t>
            </a:r>
            <a:r>
              <a:rPr lang="es-CO" sz="2000" dirty="0">
                <a:latin typeface="Lucida Fax" panose="02060602050505020204" pitchFamily="18" charset="0"/>
              </a:rPr>
              <a:t> fue el primer prototipo de control remoto inalámbrico para TV, diseñado en </a:t>
            </a:r>
            <a:r>
              <a:rPr lang="es-CO" sz="2000" dirty="0" smtClean="0">
                <a:latin typeface="Lucida Fax" panose="02060602050505020204" pitchFamily="18" charset="0"/>
              </a:rPr>
              <a:t>1956 por el ingeniero Robert Adler. </a:t>
            </a:r>
            <a:r>
              <a:rPr lang="es-CO" sz="2000" dirty="0">
                <a:latin typeface="Lucida Fax" panose="02060602050505020204" pitchFamily="18" charset="0"/>
              </a:rPr>
              <a:t>E</a:t>
            </a:r>
            <a:r>
              <a:rPr lang="es-CO" sz="2000" dirty="0" smtClean="0">
                <a:latin typeface="Lucida Fax" panose="02060602050505020204" pitchFamily="18" charset="0"/>
              </a:rPr>
              <a:t>ste </a:t>
            </a:r>
            <a:r>
              <a:rPr lang="es-CO" sz="2000" dirty="0">
                <a:latin typeface="Lucida Fax" panose="02060602050505020204" pitchFamily="18" charset="0"/>
              </a:rPr>
              <a:t>control inalámbrico contaba con las escasas funciones de cambiar de canal, controlar el sonido y la función de </a:t>
            </a:r>
            <a:r>
              <a:rPr lang="es-CO" sz="2000" dirty="0" smtClean="0">
                <a:latin typeface="Lucida Fax" panose="02060602050505020204" pitchFamily="18" charset="0"/>
              </a:rPr>
              <a:t>MUTE. </a:t>
            </a:r>
            <a:endParaRPr lang="es-CO" sz="2000" dirty="0">
              <a:latin typeface="Lucida Fax" panose="02060602050505020204" pitchFamily="18" charset="0"/>
            </a:endParaRPr>
          </a:p>
        </p:txBody>
      </p:sp>
      <p:pic>
        <p:nvPicPr>
          <p:cNvPr id="1026" name="Picture 2" descr="https://upload.wikimedia.org/wikipedia/commons/thumb/1/1c/Zenith_Space_Command.jpg/800px-Zenith_Space_Comma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964" y="2038660"/>
            <a:ext cx="4999879" cy="374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6765986" y="5948554"/>
            <a:ext cx="4361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00" dirty="0"/>
              <a:t>https://upload.wikimedia.org/wikipedia/commons/thumb/1/1c/Zenith_Space_Command.jpg/800px-Zenith_Space_Command.jpg</a:t>
            </a:r>
          </a:p>
        </p:txBody>
      </p:sp>
    </p:spTree>
    <p:extLst>
      <p:ext uri="{BB962C8B-B14F-4D97-AF65-F5344CB8AC3E}">
        <p14:creationId xmlns:p14="http://schemas.microsoft.com/office/powerpoint/2010/main" val="10414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1689</TotalTime>
  <Words>1006</Words>
  <Application>Microsoft Office PowerPoint</Application>
  <PresentationFormat>Panorámica</PresentationFormat>
  <Paragraphs>384</Paragraphs>
  <Slides>46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4" baseType="lpstr">
      <vt:lpstr>Arial</vt:lpstr>
      <vt:lpstr>Bookman Old Style</vt:lpstr>
      <vt:lpstr>Calibri</vt:lpstr>
      <vt:lpstr>Lucida Fax</vt:lpstr>
      <vt:lpstr>Times New Roman</vt:lpstr>
      <vt:lpstr>Trebuchet MS</vt:lpstr>
      <vt:lpstr>Tw Cen MT</vt:lpstr>
      <vt:lpstr>Circuito</vt:lpstr>
      <vt:lpstr>PROYECTO MAFE   Presentado por: Jhoan Esteban León Echeverry  Modalidad Electrónica  Grado: 11-C  Institución Educativa Los Fundadores  Montenegro, Quindío 2017</vt:lpstr>
      <vt:lpstr>RESUMEN </vt:lpstr>
      <vt:lpstr>ABSTRACT</vt:lpstr>
      <vt:lpstr>INTRODUCCIÓN</vt:lpstr>
      <vt:lpstr>OBJETIVO GENERAL </vt:lpstr>
      <vt:lpstr>OBJETIVOS ESPECÍFICOS </vt:lpstr>
      <vt:lpstr>JUSTIFICACIÓN </vt:lpstr>
      <vt:lpstr>ESTADO DEL ARTE</vt:lpstr>
      <vt:lpstr>ESTADO DEL ARTE</vt:lpstr>
      <vt:lpstr>ESTADO DEL ARTE</vt:lpstr>
      <vt:lpstr>MARCO TEÓRICO</vt:lpstr>
      <vt:lpstr>MARCO TEÓRICO</vt:lpstr>
      <vt:lpstr>PROCESO</vt:lpstr>
      <vt:lpstr>MENTEFACTO DEL PROYECTO </vt:lpstr>
      <vt:lpstr>FLUJOGRAMA </vt:lpstr>
      <vt:lpstr>FLUJOGRAMA </vt:lpstr>
      <vt:lpstr>FLUJOGRAMA </vt:lpstr>
      <vt:lpstr>CIRCUITOS </vt:lpstr>
      <vt:lpstr>MÓDULO DE CONTROL </vt:lpstr>
      <vt:lpstr> MÓDULO DE POTENCIA  </vt:lpstr>
      <vt:lpstr>MÓDULO DE MOTORES </vt:lpstr>
      <vt:lpstr>MÓDULO DE COMUNICACIÓN </vt:lpstr>
      <vt:lpstr>MÓDULO DE SENSORES 1 </vt:lpstr>
      <vt:lpstr>CONTROL </vt:lpstr>
      <vt:lpstr>SMARTPHONE </vt:lpstr>
      <vt:lpstr>MODO CONTROL  </vt:lpstr>
      <vt:lpstr> MODO VOZ   </vt:lpstr>
      <vt:lpstr> MODO SEGURO    </vt:lpstr>
      <vt:lpstr>PROGRAMACIÓN DEL PIC 1  </vt:lpstr>
      <vt:lpstr>PROGRAMACIÓN DEL PIC 2  </vt:lpstr>
      <vt:lpstr> PROGRAMACIÓN de la app   </vt:lpstr>
      <vt:lpstr> PROGRAMACIÓN de la app  </vt:lpstr>
      <vt:lpstr> PROGRAMACIÓN de la app  </vt:lpstr>
      <vt:lpstr>DIAGRAMA DE ACTIVIDADES </vt:lpstr>
      <vt:lpstr>TABLA DE COSTOS</vt:lpstr>
      <vt:lpstr>ANÁLISIS DEL PROCESO </vt:lpstr>
      <vt:lpstr>CONCLUSIONES </vt:lpstr>
      <vt:lpstr>PROYECCIÓN </vt:lpstr>
      <vt:lpstr>ANEXOS </vt:lpstr>
      <vt:lpstr>ANEXOS </vt:lpstr>
      <vt:lpstr>ANEXOS </vt:lpstr>
      <vt:lpstr>ANEXOS </vt:lpstr>
      <vt:lpstr>ANEXOS </vt:lpstr>
      <vt:lpstr>WEB GRAFÍA</vt:lpstr>
      <vt:lpstr>¿PREGUNTAS?</vt:lpstr>
      <vt:lpstr>Muchas gracias por su atención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FAMILIA-LEON</dc:creator>
  <cp:lastModifiedBy>FAMILIA-LEON</cp:lastModifiedBy>
  <cp:revision>178</cp:revision>
  <dcterms:created xsi:type="dcterms:W3CDTF">2017-07-20T02:02:15Z</dcterms:created>
  <dcterms:modified xsi:type="dcterms:W3CDTF">2017-11-06T19:36:53Z</dcterms:modified>
</cp:coreProperties>
</file>